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69" r:id="rId2"/>
  </p:sldMasterIdLst>
  <p:notesMasterIdLst>
    <p:notesMasterId r:id="rId27"/>
  </p:notesMasterIdLst>
  <p:sldIdLst>
    <p:sldId id="280" r:id="rId3"/>
    <p:sldId id="256" r:id="rId4"/>
    <p:sldId id="257" r:id="rId5"/>
    <p:sldId id="258" r:id="rId6"/>
    <p:sldId id="259" r:id="rId7"/>
    <p:sldId id="260" r:id="rId8"/>
    <p:sldId id="261" r:id="rId9"/>
    <p:sldId id="262" r:id="rId10"/>
    <p:sldId id="272" r:id="rId11"/>
    <p:sldId id="273" r:id="rId12"/>
    <p:sldId id="264" r:id="rId13"/>
    <p:sldId id="265" r:id="rId14"/>
    <p:sldId id="266" r:id="rId15"/>
    <p:sldId id="268" r:id="rId16"/>
    <p:sldId id="274" r:id="rId17"/>
    <p:sldId id="269" r:id="rId18"/>
    <p:sldId id="275" r:id="rId19"/>
    <p:sldId id="270" r:id="rId20"/>
    <p:sldId id="276" r:id="rId21"/>
    <p:sldId id="271" r:id="rId22"/>
    <p:sldId id="277" r:id="rId23"/>
    <p:sldId id="267" r:id="rId24"/>
    <p:sldId id="279" r:id="rId25"/>
    <p:sldId id="278" r:id="rId26"/>
  </p:sldIdLst>
  <p:sldSz cx="9144000" cy="6858000" type="screen4x3"/>
  <p:notesSz cx="6743700" cy="9906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10" autoAdjust="0"/>
  </p:normalViewPr>
  <p:slideViewPr>
    <p:cSldViewPr>
      <p:cViewPr varScale="1">
        <p:scale>
          <a:sx n="112" d="100"/>
          <a:sy n="112" d="100"/>
        </p:scale>
        <p:origin x="13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sv-SE"/>
          </a:p>
        </p:txBody>
      </p:sp>
      <p:sp>
        <p:nvSpPr>
          <p:cNvPr id="101379" name="Rectangle 3"/>
          <p:cNvSpPr>
            <a:spLocks noGrp="1" noChangeArrowheads="1"/>
          </p:cNvSpPr>
          <p:nvPr>
            <p:ph type="dt" idx="1"/>
          </p:nvPr>
        </p:nvSpPr>
        <p:spPr bwMode="auto">
          <a:xfrm>
            <a:off x="3819525"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sv-SE"/>
          </a:p>
        </p:txBody>
      </p:sp>
      <p:sp>
        <p:nvSpPr>
          <p:cNvPr id="101380" name="Rectangle 4"/>
          <p:cNvSpPr>
            <a:spLocks noRot="1"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1381" name="Rectangle 5"/>
          <p:cNvSpPr>
            <a:spLocks noGrp="1" noChangeArrowheads="1"/>
          </p:cNvSpPr>
          <p:nvPr>
            <p:ph type="body" sz="quarter" idx="3"/>
          </p:nvPr>
        </p:nvSpPr>
        <p:spPr bwMode="auto">
          <a:xfrm>
            <a:off x="674688" y="4705350"/>
            <a:ext cx="53943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v-SE" smtClean="0"/>
              <a:t>Click to edit Master text styles</a:t>
            </a:r>
          </a:p>
          <a:p>
            <a:pPr lvl="1"/>
            <a:r>
              <a:rPr lang="en-GB" altLang="sv-SE" smtClean="0"/>
              <a:t>Second level</a:t>
            </a:r>
          </a:p>
          <a:p>
            <a:pPr lvl="2"/>
            <a:r>
              <a:rPr lang="en-GB" altLang="sv-SE" smtClean="0"/>
              <a:t>Third level</a:t>
            </a:r>
          </a:p>
          <a:p>
            <a:pPr lvl="3"/>
            <a:r>
              <a:rPr lang="en-GB" altLang="sv-SE" smtClean="0"/>
              <a:t>Fourth level</a:t>
            </a:r>
          </a:p>
          <a:p>
            <a:pPr lvl="4"/>
            <a:r>
              <a:rPr lang="en-GB" altLang="sv-SE" smtClean="0"/>
              <a:t>Fifth level</a:t>
            </a:r>
          </a:p>
        </p:txBody>
      </p:sp>
      <p:sp>
        <p:nvSpPr>
          <p:cNvPr id="101382" name="Rectangle 6"/>
          <p:cNvSpPr>
            <a:spLocks noGrp="1" noChangeArrowheads="1"/>
          </p:cNvSpPr>
          <p:nvPr>
            <p:ph type="ftr" sz="quarter" idx="4"/>
          </p:nvPr>
        </p:nvSpPr>
        <p:spPr bwMode="auto">
          <a:xfrm>
            <a:off x="0" y="94091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sv-SE"/>
          </a:p>
        </p:txBody>
      </p:sp>
      <p:sp>
        <p:nvSpPr>
          <p:cNvPr id="101383" name="Rectangle 7"/>
          <p:cNvSpPr>
            <a:spLocks noGrp="1" noChangeArrowheads="1"/>
          </p:cNvSpPr>
          <p:nvPr>
            <p:ph type="sldNum" sz="quarter" idx="5"/>
          </p:nvPr>
        </p:nvSpPr>
        <p:spPr bwMode="auto">
          <a:xfrm>
            <a:off x="3819525" y="94091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8EE4BA0-2E0D-45FC-83EC-C99325410F64}" type="slidenum">
              <a:rPr lang="en-GB" altLang="sv-SE"/>
              <a:pPr/>
              <a:t>‹#›</a:t>
            </a:fld>
            <a:endParaRPr lang="en-GB" alt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sz="2400">
                <a:latin typeface="Times New Roman" panose="02020603050405020304" pitchFamily="18"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fld id="{1FA6F722-94F4-47FE-9B27-B161BCDA1B78}" type="datetime4">
              <a:rPr lang="en-GB" altLang="sv-SE"/>
              <a:pPr/>
              <a:t>17 February 2020</a:t>
            </a:fld>
            <a:endParaRPr lang="en-GB" altLang="sv-SE"/>
          </a:p>
        </p:txBody>
      </p:sp>
      <p:sp>
        <p:nvSpPr>
          <p:cNvPr id="39940" name="Rectangle 4"/>
          <p:cNvSpPr>
            <a:spLocks noGrp="1" noChangeArrowheads="1"/>
          </p:cNvSpPr>
          <p:nvPr>
            <p:ph type="ftr" sz="quarter" idx="3"/>
          </p:nvPr>
        </p:nvSpPr>
        <p:spPr/>
        <p:txBody>
          <a:bodyPr/>
          <a:lstStyle>
            <a:lvl1pPr>
              <a:defRPr/>
            </a:lvl1pPr>
          </a:lstStyle>
          <a:p>
            <a:r>
              <a:rPr lang="en-GB" altLang="sv-SE"/>
              <a:t>DRH 2003</a:t>
            </a:r>
          </a:p>
        </p:txBody>
      </p:sp>
      <p:sp>
        <p:nvSpPr>
          <p:cNvPr id="39941" name="Rectangle 5"/>
          <p:cNvSpPr>
            <a:spLocks noGrp="1" noChangeArrowheads="1"/>
          </p:cNvSpPr>
          <p:nvPr>
            <p:ph type="sldNum" sz="quarter" idx="4"/>
          </p:nvPr>
        </p:nvSpPr>
        <p:spPr/>
        <p:txBody>
          <a:bodyPr/>
          <a:lstStyle>
            <a:lvl1pPr>
              <a:defRPr/>
            </a:lvl1pPr>
          </a:lstStyle>
          <a:p>
            <a:fld id="{5354544C-D9B7-4471-95DF-11C864036699}" type="slidenum">
              <a:rPr lang="en-GB" altLang="sv-SE"/>
              <a:pPr/>
              <a:t>‹#›</a:t>
            </a:fld>
            <a:endParaRPr lang="en-GB" altLang="sv-SE"/>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altLang="sv-SE" noProof="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GB" altLang="sv-SE"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Footer Placeholder 3"/>
          <p:cNvSpPr>
            <a:spLocks noGrp="1"/>
          </p:cNvSpPr>
          <p:nvPr>
            <p:ph type="ftr" sz="quarter" idx="10"/>
          </p:nvPr>
        </p:nvSpPr>
        <p:spPr/>
        <p:txBody>
          <a:bodyPr/>
          <a:lstStyle>
            <a:lvl1pPr>
              <a:defRPr/>
            </a:lvl1pPr>
          </a:lstStyle>
          <a:p>
            <a:r>
              <a:rPr lang="en-GB" altLang="sv-SE"/>
              <a:t>DRH 2003</a:t>
            </a:r>
          </a:p>
        </p:txBody>
      </p:sp>
      <p:sp>
        <p:nvSpPr>
          <p:cNvPr id="5" name="Slide Number Placeholder 4"/>
          <p:cNvSpPr>
            <a:spLocks noGrp="1"/>
          </p:cNvSpPr>
          <p:nvPr>
            <p:ph type="sldNum" sz="quarter" idx="11"/>
          </p:nvPr>
        </p:nvSpPr>
        <p:spPr/>
        <p:txBody>
          <a:bodyPr/>
          <a:lstStyle>
            <a:lvl1pPr>
              <a:defRPr/>
            </a:lvl1pPr>
          </a:lstStyle>
          <a:p>
            <a:fld id="{706A98BA-082E-42D2-82D0-AE94CC706C0A}" type="slidenum">
              <a:rPr lang="en-GB" altLang="sv-SE"/>
              <a:pPr/>
              <a:t>‹#›</a:t>
            </a:fld>
            <a:endParaRPr lang="en-GB" altLang="sv-SE"/>
          </a:p>
        </p:txBody>
      </p:sp>
      <p:sp>
        <p:nvSpPr>
          <p:cNvPr id="6" name="Date Placeholder 5"/>
          <p:cNvSpPr>
            <a:spLocks noGrp="1"/>
          </p:cNvSpPr>
          <p:nvPr>
            <p:ph type="dt" sz="half" idx="12"/>
          </p:nvPr>
        </p:nvSpPr>
        <p:spPr/>
        <p:txBody>
          <a:bodyPr/>
          <a:lstStyle>
            <a:lvl1pPr>
              <a:defRPr/>
            </a:lvl1pPr>
          </a:lstStyle>
          <a:p>
            <a:fld id="{D1C94AEC-8D4F-45C0-964E-A78C8C07F944}" type="datetime4">
              <a:rPr lang="en-GB" altLang="sv-SE"/>
              <a:pPr/>
              <a:t>17 February 2020</a:t>
            </a:fld>
            <a:endParaRPr lang="en-GB" altLang="sv-SE"/>
          </a:p>
        </p:txBody>
      </p:sp>
    </p:spTree>
    <p:extLst>
      <p:ext uri="{BB962C8B-B14F-4D97-AF65-F5344CB8AC3E}">
        <p14:creationId xmlns:p14="http://schemas.microsoft.com/office/powerpoint/2010/main" val="22816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Footer Placeholder 3"/>
          <p:cNvSpPr>
            <a:spLocks noGrp="1"/>
          </p:cNvSpPr>
          <p:nvPr>
            <p:ph type="ftr" sz="quarter" idx="10"/>
          </p:nvPr>
        </p:nvSpPr>
        <p:spPr/>
        <p:txBody>
          <a:bodyPr/>
          <a:lstStyle>
            <a:lvl1pPr>
              <a:defRPr/>
            </a:lvl1pPr>
          </a:lstStyle>
          <a:p>
            <a:r>
              <a:rPr lang="en-GB" altLang="sv-SE"/>
              <a:t>DRH 2003</a:t>
            </a:r>
          </a:p>
        </p:txBody>
      </p:sp>
      <p:sp>
        <p:nvSpPr>
          <p:cNvPr id="5" name="Slide Number Placeholder 4"/>
          <p:cNvSpPr>
            <a:spLocks noGrp="1"/>
          </p:cNvSpPr>
          <p:nvPr>
            <p:ph type="sldNum" sz="quarter" idx="11"/>
          </p:nvPr>
        </p:nvSpPr>
        <p:spPr/>
        <p:txBody>
          <a:bodyPr/>
          <a:lstStyle>
            <a:lvl1pPr>
              <a:defRPr/>
            </a:lvl1pPr>
          </a:lstStyle>
          <a:p>
            <a:fld id="{20C51FE3-2414-41B0-BD2B-C21823638CA3}" type="slidenum">
              <a:rPr lang="en-GB" altLang="sv-SE"/>
              <a:pPr/>
              <a:t>‹#›</a:t>
            </a:fld>
            <a:endParaRPr lang="en-GB" altLang="sv-SE"/>
          </a:p>
        </p:txBody>
      </p:sp>
      <p:sp>
        <p:nvSpPr>
          <p:cNvPr id="6" name="Date Placeholder 5"/>
          <p:cNvSpPr>
            <a:spLocks noGrp="1"/>
          </p:cNvSpPr>
          <p:nvPr>
            <p:ph type="dt" sz="half" idx="12"/>
          </p:nvPr>
        </p:nvSpPr>
        <p:spPr/>
        <p:txBody>
          <a:bodyPr/>
          <a:lstStyle>
            <a:lvl1pPr>
              <a:defRPr/>
            </a:lvl1pPr>
          </a:lstStyle>
          <a:p>
            <a:fld id="{9A42BFEA-C2F8-4BA6-A2A6-A993A0CE838B}" type="datetime4">
              <a:rPr lang="en-GB" altLang="sv-SE"/>
              <a:pPr/>
              <a:t>17 February 2020</a:t>
            </a:fld>
            <a:endParaRPr lang="en-GB" altLang="sv-SE"/>
          </a:p>
        </p:txBody>
      </p:sp>
    </p:spTree>
    <p:extLst>
      <p:ext uri="{BB962C8B-B14F-4D97-AF65-F5344CB8AC3E}">
        <p14:creationId xmlns:p14="http://schemas.microsoft.com/office/powerpoint/2010/main" val="289408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648200" y="1981200"/>
            <a:ext cx="4038600"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4648200" y="4000500"/>
            <a:ext cx="4038600"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GB" altLang="sv-SE"/>
              <a:t>DRH 2003</a:t>
            </a: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4D1C4FD0-A611-4C4F-A362-4CE19088D39B}" type="slidenum">
              <a:rPr lang="en-GB" altLang="sv-SE"/>
              <a:pPr/>
              <a:t>‹#›</a:t>
            </a:fld>
            <a:endParaRPr lang="en-GB" altLang="sv-SE"/>
          </a:p>
        </p:txBody>
      </p:sp>
      <p:sp>
        <p:nvSpPr>
          <p:cNvPr id="8" name="Date Placeholder 7"/>
          <p:cNvSpPr>
            <a:spLocks noGrp="1"/>
          </p:cNvSpPr>
          <p:nvPr>
            <p:ph type="dt" sz="half" idx="12"/>
          </p:nvPr>
        </p:nvSpPr>
        <p:spPr>
          <a:xfrm>
            <a:off x="457200" y="6245225"/>
            <a:ext cx="2133600" cy="476250"/>
          </a:xfrm>
        </p:spPr>
        <p:txBody>
          <a:bodyPr/>
          <a:lstStyle>
            <a:lvl1pPr>
              <a:defRPr/>
            </a:lvl1pPr>
          </a:lstStyle>
          <a:p>
            <a:fld id="{9703F130-5514-4F19-9423-D9B4758663BF}" type="datetime4">
              <a:rPr lang="en-GB" altLang="sv-SE"/>
              <a:pPr/>
              <a:t>17 February 2020</a:t>
            </a:fld>
            <a:endParaRPr lang="en-GB" altLang="sv-SE"/>
          </a:p>
        </p:txBody>
      </p:sp>
    </p:spTree>
    <p:extLst>
      <p:ext uri="{BB962C8B-B14F-4D97-AF65-F5344CB8AC3E}">
        <p14:creationId xmlns:p14="http://schemas.microsoft.com/office/powerpoint/2010/main" val="335867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GB" altLang="sv-SE"/>
              <a:t>DRH 2003</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BC3302B3-9ECE-4308-8D53-90BA404315D5}" type="slidenum">
              <a:rPr lang="en-GB" altLang="sv-SE"/>
              <a:pPr/>
              <a:t>‹#›</a:t>
            </a:fld>
            <a:endParaRPr lang="en-GB" altLang="sv-SE"/>
          </a:p>
        </p:txBody>
      </p:sp>
      <p:sp>
        <p:nvSpPr>
          <p:cNvPr id="7" name="Date Placeholder 6"/>
          <p:cNvSpPr>
            <a:spLocks noGrp="1"/>
          </p:cNvSpPr>
          <p:nvPr>
            <p:ph type="dt" sz="half" idx="12"/>
          </p:nvPr>
        </p:nvSpPr>
        <p:spPr>
          <a:xfrm>
            <a:off x="457200" y="6245225"/>
            <a:ext cx="2133600" cy="476250"/>
          </a:xfrm>
        </p:spPr>
        <p:txBody>
          <a:bodyPr/>
          <a:lstStyle>
            <a:lvl1pPr>
              <a:defRPr/>
            </a:lvl1pPr>
          </a:lstStyle>
          <a:p>
            <a:fld id="{50C8853F-3F41-4892-9B1C-C9D5C954B80F}" type="datetime4">
              <a:rPr lang="en-GB" altLang="sv-SE"/>
              <a:pPr/>
              <a:t>17 February 2020</a:t>
            </a:fld>
            <a:endParaRPr lang="en-GB" altLang="sv-SE"/>
          </a:p>
        </p:txBody>
      </p:sp>
    </p:spTree>
    <p:extLst>
      <p:ext uri="{BB962C8B-B14F-4D97-AF65-F5344CB8AC3E}">
        <p14:creationId xmlns:p14="http://schemas.microsoft.com/office/powerpoint/2010/main" val="2172017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r>
              <a:rPr lang="en-GB" altLang="sv-SE"/>
              <a:t>DRH 2003</a:t>
            </a: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84AC2090-3F58-49C9-8CB2-18C0613DD421}" type="slidenum">
              <a:rPr lang="en-GB" altLang="sv-SE"/>
              <a:pPr/>
              <a:t>‹#›</a:t>
            </a:fld>
            <a:endParaRPr lang="en-GB" altLang="sv-SE"/>
          </a:p>
        </p:txBody>
      </p:sp>
      <p:sp>
        <p:nvSpPr>
          <p:cNvPr id="5" name="Date Placeholder 4"/>
          <p:cNvSpPr>
            <a:spLocks noGrp="1"/>
          </p:cNvSpPr>
          <p:nvPr>
            <p:ph type="dt" sz="half" idx="12"/>
          </p:nvPr>
        </p:nvSpPr>
        <p:spPr>
          <a:xfrm>
            <a:off x="457200" y="6245225"/>
            <a:ext cx="2133600" cy="476250"/>
          </a:xfrm>
        </p:spPr>
        <p:txBody>
          <a:bodyPr/>
          <a:lstStyle>
            <a:lvl1pPr>
              <a:defRPr/>
            </a:lvl1pPr>
          </a:lstStyle>
          <a:p>
            <a:fld id="{330768F0-35C8-4CE8-84B5-0EBE25761904}" type="datetime4">
              <a:rPr lang="en-GB" altLang="sv-SE"/>
              <a:pPr/>
              <a:t>17 February 2020</a:t>
            </a:fld>
            <a:endParaRPr lang="en-GB" altLang="sv-SE"/>
          </a:p>
        </p:txBody>
      </p:sp>
    </p:spTree>
    <p:extLst>
      <p:ext uri="{BB962C8B-B14F-4D97-AF65-F5344CB8AC3E}">
        <p14:creationId xmlns:p14="http://schemas.microsoft.com/office/powerpoint/2010/main" val="380592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GB" altLang="sv-SE"/>
              <a:t>DRH 2003</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66713345-6580-4525-9E73-89DE8428D1CA}" type="slidenum">
              <a:rPr lang="en-GB" altLang="sv-SE"/>
              <a:pPr/>
              <a:t>‹#›</a:t>
            </a:fld>
            <a:endParaRPr lang="en-GB" altLang="sv-SE"/>
          </a:p>
        </p:txBody>
      </p:sp>
      <p:sp>
        <p:nvSpPr>
          <p:cNvPr id="7" name="Date Placeholder 6"/>
          <p:cNvSpPr>
            <a:spLocks noGrp="1"/>
          </p:cNvSpPr>
          <p:nvPr>
            <p:ph type="dt" sz="half" idx="12"/>
          </p:nvPr>
        </p:nvSpPr>
        <p:spPr>
          <a:xfrm>
            <a:off x="457200" y="6245225"/>
            <a:ext cx="2133600" cy="476250"/>
          </a:xfrm>
        </p:spPr>
        <p:txBody>
          <a:bodyPr/>
          <a:lstStyle>
            <a:lvl1pPr>
              <a:defRPr/>
            </a:lvl1pPr>
          </a:lstStyle>
          <a:p>
            <a:fld id="{81F2FFEA-11C0-4580-907B-5CF4EBEBF26F}" type="datetime4">
              <a:rPr lang="en-GB" altLang="sv-SE"/>
              <a:pPr/>
              <a:t>17 February 2020</a:t>
            </a:fld>
            <a:endParaRPr lang="en-GB" altLang="sv-SE"/>
          </a:p>
        </p:txBody>
      </p:sp>
    </p:spTree>
    <p:extLst>
      <p:ext uri="{BB962C8B-B14F-4D97-AF65-F5344CB8AC3E}">
        <p14:creationId xmlns:p14="http://schemas.microsoft.com/office/powerpoint/2010/main" val="3606779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broa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sv-SE" dirty="0"/>
          </a:p>
        </p:txBody>
      </p:sp>
      <p:sp>
        <p:nvSpPr>
          <p:cNvPr id="3" name="Slide Number Placeholder 2"/>
          <p:cNvSpPr>
            <a:spLocks noGrp="1"/>
          </p:cNvSpPr>
          <p:nvPr>
            <p:ph type="sldNum" sz="quarter" idx="10"/>
          </p:nvPr>
        </p:nvSpPr>
        <p:spPr/>
        <p:txBody>
          <a:bodyPr/>
          <a:lstStyle/>
          <a:p>
            <a:pPr defTabSz="844083">
              <a:defRPr/>
            </a:pPr>
            <a:r>
              <a:rPr lang="sv-SE" smtClean="0">
                <a:solidFill>
                  <a:srgbClr val="000000"/>
                </a:solidFill>
              </a:rPr>
              <a:t> </a:t>
            </a:r>
            <a:fld id="{1F52532E-D107-4CD7-973A-0463227B16B1}" type="slidenum">
              <a:rPr lang="sv-SE" smtClean="0">
                <a:solidFill>
                  <a:srgbClr val="000000"/>
                </a:solidFill>
              </a:rPr>
              <a:pPr defTabSz="844083">
                <a:defRPr/>
              </a:pPr>
              <a:t>‹#›</a:t>
            </a:fld>
            <a:endParaRPr lang="sv-SE" dirty="0">
              <a:solidFill>
                <a:srgbClr val="000000"/>
              </a:solidFill>
            </a:endParaRPr>
          </a:p>
        </p:txBody>
      </p:sp>
      <p:sp>
        <p:nvSpPr>
          <p:cNvPr id="4" name="Footer Placeholder 3"/>
          <p:cNvSpPr>
            <a:spLocks noGrp="1"/>
          </p:cNvSpPr>
          <p:nvPr>
            <p:ph type="ftr" sz="quarter" idx="11"/>
          </p:nvPr>
        </p:nvSpPr>
        <p:spPr/>
        <p:txBody>
          <a:bodyPr/>
          <a:lstStyle/>
          <a:p>
            <a:pPr algn="l" defTabSz="844083">
              <a:defRPr/>
            </a:pPr>
            <a:r>
              <a:rPr lang="sv-SE" smtClean="0">
                <a:solidFill>
                  <a:srgbClr val="000000"/>
                </a:solidFill>
              </a:rPr>
              <a:t>Donald Broady, www.skeptron.uu.se/broady/sec/</a:t>
            </a:r>
            <a:endParaRPr lang="sv-SE" dirty="0" smtClean="0">
              <a:solidFill>
                <a:srgbClr val="000000"/>
              </a:solidFill>
            </a:endParaRPr>
          </a:p>
        </p:txBody>
      </p:sp>
      <p:sp>
        <p:nvSpPr>
          <p:cNvPr id="5" name="Date Placeholder 4"/>
          <p:cNvSpPr>
            <a:spLocks noGrp="1"/>
          </p:cNvSpPr>
          <p:nvPr>
            <p:ph type="dt" sz="half" idx="12"/>
          </p:nvPr>
        </p:nvSpPr>
        <p:spPr/>
        <p:txBody>
          <a:bodyPr/>
          <a:lstStyle/>
          <a:p>
            <a:pPr defTabSz="844083"/>
            <a:fld id="{AF3F2097-8CC0-4B90-84A1-39DC51D8FB35}" type="datetime1">
              <a:rPr lang="sv-SE" smtClean="0">
                <a:solidFill>
                  <a:srgbClr val="000000"/>
                </a:solidFill>
              </a:rPr>
              <a:pPr defTabSz="844083"/>
              <a:t>2020-02-17</a:t>
            </a:fld>
            <a:endParaRPr lang="sv-SE" dirty="0">
              <a:solidFill>
                <a:srgbClr val="000000"/>
              </a:solidFill>
            </a:endParaRPr>
          </a:p>
        </p:txBody>
      </p:sp>
      <p:sp>
        <p:nvSpPr>
          <p:cNvPr id="6" name="Content Placeholder 2"/>
          <p:cNvSpPr>
            <a:spLocks noGrp="1"/>
          </p:cNvSpPr>
          <p:nvPr>
            <p:ph idx="1"/>
          </p:nvPr>
        </p:nvSpPr>
        <p:spPr>
          <a:xfrm>
            <a:off x="650334" y="1340768"/>
            <a:ext cx="8175381" cy="4751387"/>
          </a:xfrm>
        </p:spPr>
        <p:txBody>
          <a:bodyPr/>
          <a:lstStyle>
            <a:lvl1pPr marL="0" indent="0">
              <a:buFontTx/>
              <a:buNone/>
              <a:defRPr>
                <a:latin typeface="+mn-lt"/>
              </a:defRPr>
            </a:lvl1pPr>
            <a:lvl2pPr marL="0" indent="0">
              <a:buNone/>
              <a:defRPr>
                <a:latin typeface="+mn-lt"/>
              </a:defRPr>
            </a:lvl2pPr>
            <a:lvl3pPr marL="0" indent="0">
              <a:buNone/>
              <a:defRPr>
                <a:latin typeface="+mn-lt"/>
              </a:defRPr>
            </a:lvl3pPr>
            <a:lvl4pPr marL="0" indent="0">
              <a:buNone/>
              <a:defRPr>
                <a:latin typeface="+mn-lt"/>
              </a:defRPr>
            </a:lvl4pPr>
            <a:lvl5pPr marL="0" indent="0">
              <a:buNone/>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6965463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broa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sv-SE" dirty="0"/>
          </a:p>
        </p:txBody>
      </p:sp>
      <p:sp>
        <p:nvSpPr>
          <p:cNvPr id="3" name="Slide Number Placeholder 2"/>
          <p:cNvSpPr>
            <a:spLocks noGrp="1"/>
          </p:cNvSpPr>
          <p:nvPr>
            <p:ph type="sldNum" sz="quarter" idx="10"/>
          </p:nvPr>
        </p:nvSpPr>
        <p:spPr/>
        <p:txBody>
          <a:bodyPr/>
          <a:lstStyle/>
          <a:p>
            <a:pPr defTabSz="844083">
              <a:defRPr/>
            </a:pPr>
            <a:r>
              <a:rPr lang="sv-SE" smtClean="0">
                <a:solidFill>
                  <a:srgbClr val="000000"/>
                </a:solidFill>
              </a:rPr>
              <a:t> </a:t>
            </a:r>
            <a:fld id="{1F52532E-D107-4CD7-973A-0463227B16B1}" type="slidenum">
              <a:rPr lang="sv-SE" smtClean="0">
                <a:solidFill>
                  <a:srgbClr val="000000"/>
                </a:solidFill>
              </a:rPr>
              <a:pPr defTabSz="844083">
                <a:defRPr/>
              </a:pPr>
              <a:t>‹#›</a:t>
            </a:fld>
            <a:endParaRPr lang="sv-SE" dirty="0">
              <a:solidFill>
                <a:srgbClr val="000000"/>
              </a:solidFill>
            </a:endParaRPr>
          </a:p>
        </p:txBody>
      </p:sp>
      <p:sp>
        <p:nvSpPr>
          <p:cNvPr id="4" name="Footer Placeholder 3"/>
          <p:cNvSpPr>
            <a:spLocks noGrp="1"/>
          </p:cNvSpPr>
          <p:nvPr>
            <p:ph type="ftr" sz="quarter" idx="11"/>
          </p:nvPr>
        </p:nvSpPr>
        <p:spPr/>
        <p:txBody>
          <a:bodyPr/>
          <a:lstStyle/>
          <a:p>
            <a:pPr algn="l" defTabSz="844083">
              <a:defRPr/>
            </a:pPr>
            <a:r>
              <a:rPr lang="sv-SE" smtClean="0">
                <a:solidFill>
                  <a:srgbClr val="000000"/>
                </a:solidFill>
              </a:rPr>
              <a:t>Donald Broady, www.skeptron.uu.se/broady/sec/</a:t>
            </a:r>
            <a:endParaRPr lang="sv-SE" dirty="0" smtClean="0">
              <a:solidFill>
                <a:srgbClr val="000000"/>
              </a:solidFill>
            </a:endParaRPr>
          </a:p>
        </p:txBody>
      </p:sp>
      <p:sp>
        <p:nvSpPr>
          <p:cNvPr id="5" name="Date Placeholder 4"/>
          <p:cNvSpPr>
            <a:spLocks noGrp="1"/>
          </p:cNvSpPr>
          <p:nvPr>
            <p:ph type="dt" sz="half" idx="12"/>
          </p:nvPr>
        </p:nvSpPr>
        <p:spPr/>
        <p:txBody>
          <a:bodyPr/>
          <a:lstStyle/>
          <a:p>
            <a:pPr defTabSz="844083"/>
            <a:fld id="{AF3F2097-8CC0-4B90-84A1-39DC51D8FB35}" type="datetime1">
              <a:rPr lang="sv-SE" smtClean="0">
                <a:solidFill>
                  <a:srgbClr val="000000"/>
                </a:solidFill>
              </a:rPr>
              <a:pPr defTabSz="844083"/>
              <a:t>2020-02-17</a:t>
            </a:fld>
            <a:endParaRPr lang="sv-SE" dirty="0">
              <a:solidFill>
                <a:srgbClr val="000000"/>
              </a:solidFill>
            </a:endParaRPr>
          </a:p>
        </p:txBody>
      </p:sp>
      <p:sp>
        <p:nvSpPr>
          <p:cNvPr id="6" name="Content Placeholder 2"/>
          <p:cNvSpPr>
            <a:spLocks noGrp="1"/>
          </p:cNvSpPr>
          <p:nvPr>
            <p:ph idx="1"/>
          </p:nvPr>
        </p:nvSpPr>
        <p:spPr>
          <a:xfrm>
            <a:off x="650334" y="1340768"/>
            <a:ext cx="8175381" cy="4751387"/>
          </a:xfrm>
        </p:spPr>
        <p:txBody>
          <a:bodyPr/>
          <a:lstStyle>
            <a:lvl1pPr marL="0" indent="0">
              <a:buFontTx/>
              <a:buNone/>
              <a:defRPr>
                <a:latin typeface="+mn-lt"/>
              </a:defRPr>
            </a:lvl1pPr>
            <a:lvl2pPr marL="0" indent="0">
              <a:buNone/>
              <a:defRPr>
                <a:latin typeface="+mn-lt"/>
              </a:defRPr>
            </a:lvl2pPr>
            <a:lvl3pPr marL="0" indent="0">
              <a:buNone/>
              <a:defRPr>
                <a:latin typeface="+mn-lt"/>
              </a:defRPr>
            </a:lvl3pPr>
            <a:lvl4pPr marL="0" indent="0">
              <a:buNone/>
              <a:defRPr>
                <a:latin typeface="+mn-lt"/>
              </a:defRPr>
            </a:lvl4pPr>
            <a:lvl5pPr marL="0" indent="0">
              <a:buNone/>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0689255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Footer Placeholder 3"/>
          <p:cNvSpPr>
            <a:spLocks noGrp="1"/>
          </p:cNvSpPr>
          <p:nvPr>
            <p:ph type="ftr" sz="quarter" idx="10"/>
          </p:nvPr>
        </p:nvSpPr>
        <p:spPr/>
        <p:txBody>
          <a:bodyPr/>
          <a:lstStyle>
            <a:lvl1pPr>
              <a:defRPr/>
            </a:lvl1pPr>
          </a:lstStyle>
          <a:p>
            <a:r>
              <a:rPr lang="en-GB" altLang="sv-SE"/>
              <a:t>DRH 2003</a:t>
            </a:r>
          </a:p>
        </p:txBody>
      </p:sp>
      <p:sp>
        <p:nvSpPr>
          <p:cNvPr id="5" name="Slide Number Placeholder 4"/>
          <p:cNvSpPr>
            <a:spLocks noGrp="1"/>
          </p:cNvSpPr>
          <p:nvPr>
            <p:ph type="sldNum" sz="quarter" idx="11"/>
          </p:nvPr>
        </p:nvSpPr>
        <p:spPr/>
        <p:txBody>
          <a:bodyPr/>
          <a:lstStyle>
            <a:lvl1pPr>
              <a:defRPr/>
            </a:lvl1pPr>
          </a:lstStyle>
          <a:p>
            <a:fld id="{D15B9ADC-9C24-44E4-9FB1-B8A7E69744A4}" type="slidenum">
              <a:rPr lang="en-GB" altLang="sv-SE"/>
              <a:pPr/>
              <a:t>‹#›</a:t>
            </a:fld>
            <a:endParaRPr lang="en-GB" altLang="sv-SE"/>
          </a:p>
        </p:txBody>
      </p:sp>
      <p:sp>
        <p:nvSpPr>
          <p:cNvPr id="6" name="Date Placeholder 5"/>
          <p:cNvSpPr>
            <a:spLocks noGrp="1"/>
          </p:cNvSpPr>
          <p:nvPr>
            <p:ph type="dt" sz="half" idx="12"/>
          </p:nvPr>
        </p:nvSpPr>
        <p:spPr/>
        <p:txBody>
          <a:bodyPr/>
          <a:lstStyle>
            <a:lvl1pPr>
              <a:defRPr/>
            </a:lvl1pPr>
          </a:lstStyle>
          <a:p>
            <a:fld id="{5433E97D-FB36-43F9-8532-A45D7B1348FB}" type="datetime4">
              <a:rPr lang="en-GB" altLang="sv-SE"/>
              <a:pPr/>
              <a:t>17 February 2020</a:t>
            </a:fld>
            <a:endParaRPr lang="en-GB" altLang="sv-SE"/>
          </a:p>
        </p:txBody>
      </p:sp>
    </p:spTree>
    <p:extLst>
      <p:ext uri="{BB962C8B-B14F-4D97-AF65-F5344CB8AC3E}">
        <p14:creationId xmlns:p14="http://schemas.microsoft.com/office/powerpoint/2010/main" val="40227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p:txBody>
          <a:bodyPr/>
          <a:lstStyle>
            <a:lvl1pPr>
              <a:defRPr/>
            </a:lvl1pPr>
          </a:lstStyle>
          <a:p>
            <a:r>
              <a:rPr lang="en-GB" altLang="sv-SE"/>
              <a:t>DRH 2003</a:t>
            </a:r>
          </a:p>
        </p:txBody>
      </p:sp>
      <p:sp>
        <p:nvSpPr>
          <p:cNvPr id="5" name="Slide Number Placeholder 4"/>
          <p:cNvSpPr>
            <a:spLocks noGrp="1"/>
          </p:cNvSpPr>
          <p:nvPr>
            <p:ph type="sldNum" sz="quarter" idx="11"/>
          </p:nvPr>
        </p:nvSpPr>
        <p:spPr/>
        <p:txBody>
          <a:bodyPr/>
          <a:lstStyle>
            <a:lvl1pPr>
              <a:defRPr/>
            </a:lvl1pPr>
          </a:lstStyle>
          <a:p>
            <a:fld id="{0710924C-2BB9-43C6-9D03-B8B7FBBBC63E}" type="slidenum">
              <a:rPr lang="en-GB" altLang="sv-SE"/>
              <a:pPr/>
              <a:t>‹#›</a:t>
            </a:fld>
            <a:endParaRPr lang="en-GB" altLang="sv-SE"/>
          </a:p>
        </p:txBody>
      </p:sp>
      <p:sp>
        <p:nvSpPr>
          <p:cNvPr id="6" name="Date Placeholder 5"/>
          <p:cNvSpPr>
            <a:spLocks noGrp="1"/>
          </p:cNvSpPr>
          <p:nvPr>
            <p:ph type="dt" sz="half" idx="12"/>
          </p:nvPr>
        </p:nvSpPr>
        <p:spPr/>
        <p:txBody>
          <a:bodyPr/>
          <a:lstStyle>
            <a:lvl1pPr>
              <a:defRPr/>
            </a:lvl1pPr>
          </a:lstStyle>
          <a:p>
            <a:fld id="{506839C3-97E7-4675-A232-3B9136275BF6}" type="datetime4">
              <a:rPr lang="en-GB" altLang="sv-SE"/>
              <a:pPr/>
              <a:t>17 February 2020</a:t>
            </a:fld>
            <a:endParaRPr lang="en-GB" altLang="sv-SE"/>
          </a:p>
        </p:txBody>
      </p:sp>
    </p:spTree>
    <p:extLst>
      <p:ext uri="{BB962C8B-B14F-4D97-AF65-F5344CB8AC3E}">
        <p14:creationId xmlns:p14="http://schemas.microsoft.com/office/powerpoint/2010/main" val="288465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981200"/>
            <a:ext cx="4038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4"/>
          <p:cNvSpPr>
            <a:spLocks noGrp="1"/>
          </p:cNvSpPr>
          <p:nvPr>
            <p:ph type="ftr" sz="quarter" idx="10"/>
          </p:nvPr>
        </p:nvSpPr>
        <p:spPr/>
        <p:txBody>
          <a:bodyPr/>
          <a:lstStyle>
            <a:lvl1pPr>
              <a:defRPr/>
            </a:lvl1pPr>
          </a:lstStyle>
          <a:p>
            <a:r>
              <a:rPr lang="en-GB" altLang="sv-SE"/>
              <a:t>DRH 2003</a:t>
            </a:r>
          </a:p>
        </p:txBody>
      </p:sp>
      <p:sp>
        <p:nvSpPr>
          <p:cNvPr id="6" name="Slide Number Placeholder 5"/>
          <p:cNvSpPr>
            <a:spLocks noGrp="1"/>
          </p:cNvSpPr>
          <p:nvPr>
            <p:ph type="sldNum" sz="quarter" idx="11"/>
          </p:nvPr>
        </p:nvSpPr>
        <p:spPr/>
        <p:txBody>
          <a:bodyPr/>
          <a:lstStyle>
            <a:lvl1pPr>
              <a:defRPr/>
            </a:lvl1pPr>
          </a:lstStyle>
          <a:p>
            <a:fld id="{FF23610E-867D-4A51-861B-5ABB407D034E}" type="slidenum">
              <a:rPr lang="en-GB" altLang="sv-SE"/>
              <a:pPr/>
              <a:t>‹#›</a:t>
            </a:fld>
            <a:endParaRPr lang="en-GB" altLang="sv-SE"/>
          </a:p>
        </p:txBody>
      </p:sp>
      <p:sp>
        <p:nvSpPr>
          <p:cNvPr id="7" name="Date Placeholder 6"/>
          <p:cNvSpPr>
            <a:spLocks noGrp="1"/>
          </p:cNvSpPr>
          <p:nvPr>
            <p:ph type="dt" sz="half" idx="12"/>
          </p:nvPr>
        </p:nvSpPr>
        <p:spPr/>
        <p:txBody>
          <a:bodyPr/>
          <a:lstStyle>
            <a:lvl1pPr>
              <a:defRPr/>
            </a:lvl1pPr>
          </a:lstStyle>
          <a:p>
            <a:fld id="{81BBE693-7DD0-43CB-A3FB-22D42163A9EB}" type="datetime4">
              <a:rPr lang="en-GB" altLang="sv-SE"/>
              <a:pPr/>
              <a:t>17 February 2020</a:t>
            </a:fld>
            <a:endParaRPr lang="en-GB" altLang="sv-SE"/>
          </a:p>
        </p:txBody>
      </p:sp>
    </p:spTree>
    <p:extLst>
      <p:ext uri="{BB962C8B-B14F-4D97-AF65-F5344CB8AC3E}">
        <p14:creationId xmlns:p14="http://schemas.microsoft.com/office/powerpoint/2010/main" val="308435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Footer Placeholder 6"/>
          <p:cNvSpPr>
            <a:spLocks noGrp="1"/>
          </p:cNvSpPr>
          <p:nvPr>
            <p:ph type="ftr" sz="quarter" idx="10"/>
          </p:nvPr>
        </p:nvSpPr>
        <p:spPr/>
        <p:txBody>
          <a:bodyPr/>
          <a:lstStyle>
            <a:lvl1pPr>
              <a:defRPr/>
            </a:lvl1pPr>
          </a:lstStyle>
          <a:p>
            <a:r>
              <a:rPr lang="en-GB" altLang="sv-SE"/>
              <a:t>DRH 2003</a:t>
            </a:r>
          </a:p>
        </p:txBody>
      </p:sp>
      <p:sp>
        <p:nvSpPr>
          <p:cNvPr id="8" name="Slide Number Placeholder 7"/>
          <p:cNvSpPr>
            <a:spLocks noGrp="1"/>
          </p:cNvSpPr>
          <p:nvPr>
            <p:ph type="sldNum" sz="quarter" idx="11"/>
          </p:nvPr>
        </p:nvSpPr>
        <p:spPr/>
        <p:txBody>
          <a:bodyPr/>
          <a:lstStyle>
            <a:lvl1pPr>
              <a:defRPr/>
            </a:lvl1pPr>
          </a:lstStyle>
          <a:p>
            <a:fld id="{C959D8E5-528C-4E6E-80D1-CB6F05D1091E}" type="slidenum">
              <a:rPr lang="en-GB" altLang="sv-SE"/>
              <a:pPr/>
              <a:t>‹#›</a:t>
            </a:fld>
            <a:endParaRPr lang="en-GB" altLang="sv-SE"/>
          </a:p>
        </p:txBody>
      </p:sp>
      <p:sp>
        <p:nvSpPr>
          <p:cNvPr id="9" name="Date Placeholder 8"/>
          <p:cNvSpPr>
            <a:spLocks noGrp="1"/>
          </p:cNvSpPr>
          <p:nvPr>
            <p:ph type="dt" sz="half" idx="12"/>
          </p:nvPr>
        </p:nvSpPr>
        <p:spPr/>
        <p:txBody>
          <a:bodyPr/>
          <a:lstStyle>
            <a:lvl1pPr>
              <a:defRPr/>
            </a:lvl1pPr>
          </a:lstStyle>
          <a:p>
            <a:fld id="{32C35391-3FF4-42C1-9720-CF6AC3CFDE66}" type="datetime4">
              <a:rPr lang="en-GB" altLang="sv-SE"/>
              <a:pPr/>
              <a:t>17 February 2020</a:t>
            </a:fld>
            <a:endParaRPr lang="en-GB" altLang="sv-SE"/>
          </a:p>
        </p:txBody>
      </p:sp>
    </p:spTree>
    <p:extLst>
      <p:ext uri="{BB962C8B-B14F-4D97-AF65-F5344CB8AC3E}">
        <p14:creationId xmlns:p14="http://schemas.microsoft.com/office/powerpoint/2010/main" val="106484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Footer Placeholder 2"/>
          <p:cNvSpPr>
            <a:spLocks noGrp="1"/>
          </p:cNvSpPr>
          <p:nvPr>
            <p:ph type="ftr" sz="quarter" idx="10"/>
          </p:nvPr>
        </p:nvSpPr>
        <p:spPr/>
        <p:txBody>
          <a:bodyPr/>
          <a:lstStyle>
            <a:lvl1pPr>
              <a:defRPr/>
            </a:lvl1pPr>
          </a:lstStyle>
          <a:p>
            <a:r>
              <a:rPr lang="en-GB" altLang="sv-SE"/>
              <a:t>DRH 2003</a:t>
            </a:r>
          </a:p>
        </p:txBody>
      </p:sp>
      <p:sp>
        <p:nvSpPr>
          <p:cNvPr id="4" name="Slide Number Placeholder 3"/>
          <p:cNvSpPr>
            <a:spLocks noGrp="1"/>
          </p:cNvSpPr>
          <p:nvPr>
            <p:ph type="sldNum" sz="quarter" idx="11"/>
          </p:nvPr>
        </p:nvSpPr>
        <p:spPr/>
        <p:txBody>
          <a:bodyPr/>
          <a:lstStyle>
            <a:lvl1pPr>
              <a:defRPr/>
            </a:lvl1pPr>
          </a:lstStyle>
          <a:p>
            <a:fld id="{498271EA-39B6-4154-A497-6D8CA19BC29A}" type="slidenum">
              <a:rPr lang="en-GB" altLang="sv-SE"/>
              <a:pPr/>
              <a:t>‹#›</a:t>
            </a:fld>
            <a:endParaRPr lang="en-GB" altLang="sv-SE"/>
          </a:p>
        </p:txBody>
      </p:sp>
      <p:sp>
        <p:nvSpPr>
          <p:cNvPr id="5" name="Date Placeholder 4"/>
          <p:cNvSpPr>
            <a:spLocks noGrp="1"/>
          </p:cNvSpPr>
          <p:nvPr>
            <p:ph type="dt" sz="half" idx="12"/>
          </p:nvPr>
        </p:nvSpPr>
        <p:spPr/>
        <p:txBody>
          <a:bodyPr/>
          <a:lstStyle>
            <a:lvl1pPr>
              <a:defRPr/>
            </a:lvl1pPr>
          </a:lstStyle>
          <a:p>
            <a:fld id="{0DC502C4-89FE-4EBD-8E68-DAD2F0F03906}" type="datetime4">
              <a:rPr lang="en-GB" altLang="sv-SE"/>
              <a:pPr/>
              <a:t>17 February 2020</a:t>
            </a:fld>
            <a:endParaRPr lang="en-GB" altLang="sv-SE"/>
          </a:p>
        </p:txBody>
      </p:sp>
    </p:spTree>
    <p:extLst>
      <p:ext uri="{BB962C8B-B14F-4D97-AF65-F5344CB8AC3E}">
        <p14:creationId xmlns:p14="http://schemas.microsoft.com/office/powerpoint/2010/main" val="165698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sv-SE"/>
              <a:t>DRH 2003</a:t>
            </a:r>
          </a:p>
        </p:txBody>
      </p:sp>
      <p:sp>
        <p:nvSpPr>
          <p:cNvPr id="3" name="Slide Number Placeholder 2"/>
          <p:cNvSpPr>
            <a:spLocks noGrp="1"/>
          </p:cNvSpPr>
          <p:nvPr>
            <p:ph type="sldNum" sz="quarter" idx="11"/>
          </p:nvPr>
        </p:nvSpPr>
        <p:spPr/>
        <p:txBody>
          <a:bodyPr/>
          <a:lstStyle>
            <a:lvl1pPr>
              <a:defRPr/>
            </a:lvl1pPr>
          </a:lstStyle>
          <a:p>
            <a:fld id="{87FE0100-4909-4C73-A823-4A7574B40CF7}" type="slidenum">
              <a:rPr lang="en-GB" altLang="sv-SE"/>
              <a:pPr/>
              <a:t>‹#›</a:t>
            </a:fld>
            <a:endParaRPr lang="en-GB" altLang="sv-SE"/>
          </a:p>
        </p:txBody>
      </p:sp>
      <p:sp>
        <p:nvSpPr>
          <p:cNvPr id="4" name="Date Placeholder 3"/>
          <p:cNvSpPr>
            <a:spLocks noGrp="1"/>
          </p:cNvSpPr>
          <p:nvPr>
            <p:ph type="dt" sz="half" idx="12"/>
          </p:nvPr>
        </p:nvSpPr>
        <p:spPr/>
        <p:txBody>
          <a:bodyPr/>
          <a:lstStyle>
            <a:lvl1pPr>
              <a:defRPr/>
            </a:lvl1pPr>
          </a:lstStyle>
          <a:p>
            <a:fld id="{DDC5F625-6D60-4FAE-9A8B-CA8CA9260DB1}" type="datetime4">
              <a:rPr lang="en-GB" altLang="sv-SE"/>
              <a:pPr/>
              <a:t>17 February 2020</a:t>
            </a:fld>
            <a:endParaRPr lang="en-GB" altLang="sv-SE"/>
          </a:p>
        </p:txBody>
      </p:sp>
    </p:spTree>
    <p:extLst>
      <p:ext uri="{BB962C8B-B14F-4D97-AF65-F5344CB8AC3E}">
        <p14:creationId xmlns:p14="http://schemas.microsoft.com/office/powerpoint/2010/main" val="259830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r>
              <a:rPr lang="en-GB" altLang="sv-SE"/>
              <a:t>DRH 2003</a:t>
            </a:r>
          </a:p>
        </p:txBody>
      </p:sp>
      <p:sp>
        <p:nvSpPr>
          <p:cNvPr id="6" name="Slide Number Placeholder 5"/>
          <p:cNvSpPr>
            <a:spLocks noGrp="1"/>
          </p:cNvSpPr>
          <p:nvPr>
            <p:ph type="sldNum" sz="quarter" idx="11"/>
          </p:nvPr>
        </p:nvSpPr>
        <p:spPr/>
        <p:txBody>
          <a:bodyPr/>
          <a:lstStyle>
            <a:lvl1pPr>
              <a:defRPr/>
            </a:lvl1pPr>
          </a:lstStyle>
          <a:p>
            <a:fld id="{06AF5838-801B-44AE-82D6-975EDB5CBB24}" type="slidenum">
              <a:rPr lang="en-GB" altLang="sv-SE"/>
              <a:pPr/>
              <a:t>‹#›</a:t>
            </a:fld>
            <a:endParaRPr lang="en-GB" altLang="sv-SE"/>
          </a:p>
        </p:txBody>
      </p:sp>
      <p:sp>
        <p:nvSpPr>
          <p:cNvPr id="7" name="Date Placeholder 6"/>
          <p:cNvSpPr>
            <a:spLocks noGrp="1"/>
          </p:cNvSpPr>
          <p:nvPr>
            <p:ph type="dt" sz="half" idx="12"/>
          </p:nvPr>
        </p:nvSpPr>
        <p:spPr/>
        <p:txBody>
          <a:bodyPr/>
          <a:lstStyle>
            <a:lvl1pPr>
              <a:defRPr/>
            </a:lvl1pPr>
          </a:lstStyle>
          <a:p>
            <a:fld id="{555141B1-28B3-4B8E-9946-3D44534B1E9C}" type="datetime4">
              <a:rPr lang="en-GB" altLang="sv-SE"/>
              <a:pPr/>
              <a:t>17 February 2020</a:t>
            </a:fld>
            <a:endParaRPr lang="en-GB" altLang="sv-SE"/>
          </a:p>
        </p:txBody>
      </p:sp>
    </p:spTree>
    <p:extLst>
      <p:ext uri="{BB962C8B-B14F-4D97-AF65-F5344CB8AC3E}">
        <p14:creationId xmlns:p14="http://schemas.microsoft.com/office/powerpoint/2010/main" val="387295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r>
              <a:rPr lang="en-GB" altLang="sv-SE"/>
              <a:t>DRH 2003</a:t>
            </a:r>
          </a:p>
        </p:txBody>
      </p:sp>
      <p:sp>
        <p:nvSpPr>
          <p:cNvPr id="6" name="Slide Number Placeholder 5"/>
          <p:cNvSpPr>
            <a:spLocks noGrp="1"/>
          </p:cNvSpPr>
          <p:nvPr>
            <p:ph type="sldNum" sz="quarter" idx="11"/>
          </p:nvPr>
        </p:nvSpPr>
        <p:spPr/>
        <p:txBody>
          <a:bodyPr/>
          <a:lstStyle>
            <a:lvl1pPr>
              <a:defRPr/>
            </a:lvl1pPr>
          </a:lstStyle>
          <a:p>
            <a:fld id="{5FB2F5B0-B146-400B-B9A4-9EF5CF384500}" type="slidenum">
              <a:rPr lang="en-GB" altLang="sv-SE"/>
              <a:pPr/>
              <a:t>‹#›</a:t>
            </a:fld>
            <a:endParaRPr lang="en-GB" altLang="sv-SE"/>
          </a:p>
        </p:txBody>
      </p:sp>
      <p:sp>
        <p:nvSpPr>
          <p:cNvPr id="7" name="Date Placeholder 6"/>
          <p:cNvSpPr>
            <a:spLocks noGrp="1"/>
          </p:cNvSpPr>
          <p:nvPr>
            <p:ph type="dt" sz="half" idx="12"/>
          </p:nvPr>
        </p:nvSpPr>
        <p:spPr/>
        <p:txBody>
          <a:bodyPr/>
          <a:lstStyle>
            <a:lvl1pPr>
              <a:defRPr/>
            </a:lvl1pPr>
          </a:lstStyle>
          <a:p>
            <a:fld id="{9E3620D1-4694-4E4A-A812-CE852C8EF3E6}" type="datetime4">
              <a:rPr lang="en-GB" altLang="sv-SE"/>
              <a:pPr/>
              <a:t>17 February 2020</a:t>
            </a:fld>
            <a:endParaRPr lang="en-GB" altLang="sv-SE"/>
          </a:p>
        </p:txBody>
      </p:sp>
    </p:spTree>
    <p:extLst>
      <p:ext uri="{BB962C8B-B14F-4D97-AF65-F5344CB8AC3E}">
        <p14:creationId xmlns:p14="http://schemas.microsoft.com/office/powerpoint/2010/main" val="68524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r>
              <a:rPr lang="en-GB" altLang="sv-SE"/>
              <a:t>DRH 2003</a:t>
            </a:r>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3BD53729-2D94-4934-964C-E0B62DF3178C}" type="slidenum">
              <a:rPr lang="en-GB" altLang="sv-SE"/>
              <a:pPr/>
              <a:t>‹#›</a:t>
            </a:fld>
            <a:endParaRPr lang="en-GB" altLang="sv-SE"/>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sz="2400">
                <a:latin typeface="Times New Roman" panose="02020603050405020304"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sz="2400">
                <a:latin typeface="Times New Roman" panose="02020603050405020304"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sv-SE"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v-SE" smtClean="0"/>
              <a:t>Click to edit Master text styles</a:t>
            </a:r>
          </a:p>
          <a:p>
            <a:pPr lvl="1"/>
            <a:r>
              <a:rPr lang="en-GB" altLang="sv-SE" smtClean="0"/>
              <a:t>Second level</a:t>
            </a:r>
          </a:p>
          <a:p>
            <a:pPr lvl="2"/>
            <a:r>
              <a:rPr lang="en-GB" altLang="sv-SE" smtClean="0"/>
              <a:t>Third level</a:t>
            </a:r>
          </a:p>
          <a:p>
            <a:pPr lvl="3"/>
            <a:r>
              <a:rPr lang="en-GB" altLang="sv-SE" smtClean="0"/>
              <a:t>Fourth level</a:t>
            </a:r>
          </a:p>
          <a:p>
            <a:pPr lvl="4"/>
            <a:r>
              <a:rPr lang="en-GB" altLang="sv-SE"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43BC4A-0F66-460B-8C30-09B06D05D3B8}" type="datetime4">
              <a:rPr lang="en-GB" altLang="sv-SE"/>
              <a:pPr/>
              <a:t>17 February 2020</a:t>
            </a:fld>
            <a:endParaRPr lang="en-GB" altLang="sv-SE"/>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hf sldNum="0" hdr="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15258" y="260351"/>
            <a:ext cx="671146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451339" y="1341438"/>
            <a:ext cx="8175381"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smtClean="0"/>
          </a:p>
        </p:txBody>
      </p:sp>
      <p:sp>
        <p:nvSpPr>
          <p:cNvPr id="1030" name="Rectangle 6"/>
          <p:cNvSpPr>
            <a:spLocks noGrp="1" noChangeArrowheads="1"/>
          </p:cNvSpPr>
          <p:nvPr>
            <p:ph type="sldNum" sz="quarter" idx="4"/>
          </p:nvPr>
        </p:nvSpPr>
        <p:spPr bwMode="auto">
          <a:xfrm>
            <a:off x="7900675" y="6381751"/>
            <a:ext cx="745927" cy="38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latin typeface="Arial" charset="0"/>
              </a:defRPr>
            </a:lvl1pPr>
          </a:lstStyle>
          <a:p>
            <a:pPr defTabSz="844083">
              <a:defRPr/>
            </a:pPr>
            <a:r>
              <a:rPr lang="sv-SE" smtClean="0">
                <a:solidFill>
                  <a:srgbClr val="000000"/>
                </a:solidFill>
              </a:rPr>
              <a:t> </a:t>
            </a:r>
            <a:fld id="{1F52532E-D107-4CD7-973A-0463227B16B1}" type="slidenum">
              <a:rPr lang="sv-SE" smtClean="0">
                <a:solidFill>
                  <a:srgbClr val="000000"/>
                </a:solidFill>
              </a:rPr>
              <a:pPr defTabSz="844083">
                <a:defRPr/>
              </a:pPr>
              <a:t>‹#›</a:t>
            </a:fld>
            <a:endParaRPr lang="sv-SE" dirty="0">
              <a:solidFill>
                <a:srgbClr val="000000"/>
              </a:solidFill>
            </a:endParaRPr>
          </a:p>
        </p:txBody>
      </p:sp>
      <p:sp>
        <p:nvSpPr>
          <p:cNvPr id="1029" name="Rectangle 5"/>
          <p:cNvSpPr>
            <a:spLocks noGrp="1" noChangeArrowheads="1"/>
          </p:cNvSpPr>
          <p:nvPr>
            <p:ph type="ftr" sz="quarter" idx="3"/>
          </p:nvPr>
        </p:nvSpPr>
        <p:spPr bwMode="auto">
          <a:xfrm>
            <a:off x="1115616" y="6416353"/>
            <a:ext cx="6048672" cy="2166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646">
                <a:latin typeface="Gill Sans MT" pitchFamily="34" charset="0"/>
              </a:defRPr>
            </a:lvl1pPr>
          </a:lstStyle>
          <a:p>
            <a:pPr algn="l" defTabSz="844083">
              <a:defRPr/>
            </a:pPr>
            <a:r>
              <a:rPr lang="sv-SE" smtClean="0">
                <a:solidFill>
                  <a:srgbClr val="000000"/>
                </a:solidFill>
              </a:rPr>
              <a:t>Donald Broady, www.skeptron.uu.se/broady/sec/</a:t>
            </a:r>
            <a:endParaRPr lang="sv-SE" dirty="0" smtClean="0">
              <a:solidFill>
                <a:srgbClr val="000000"/>
              </a:solidFill>
            </a:endParaRPr>
          </a:p>
        </p:txBody>
      </p:sp>
      <p:sp>
        <p:nvSpPr>
          <p:cNvPr id="1034" name="Text Box 10"/>
          <p:cNvSpPr txBox="1">
            <a:spLocks noChangeArrowheads="1"/>
          </p:cNvSpPr>
          <p:nvPr/>
        </p:nvSpPr>
        <p:spPr bwMode="auto">
          <a:xfrm>
            <a:off x="0" y="5410200"/>
            <a:ext cx="1447800" cy="433196"/>
          </a:xfrm>
          <a:prstGeom prst="rect">
            <a:avLst/>
          </a:prstGeom>
          <a:noFill/>
          <a:ln w="9525">
            <a:noFill/>
            <a:miter lim="800000"/>
            <a:headEnd/>
            <a:tailEnd/>
          </a:ln>
          <a:effectLst/>
        </p:spPr>
        <p:txBody>
          <a:bodyPr>
            <a:spAutoFit/>
          </a:bodyPr>
          <a:lstStyle/>
          <a:p>
            <a:pPr marL="0" marR="0" lvl="0" indent="0" algn="l" defTabSz="844083" rtl="0" eaLnBrk="1" fontAlgn="base" latinLnBrk="0" hangingPunct="1">
              <a:lnSpc>
                <a:spcPct val="100000"/>
              </a:lnSpc>
              <a:spcBef>
                <a:spcPct val="50000"/>
              </a:spcBef>
              <a:spcAft>
                <a:spcPct val="0"/>
              </a:spcAft>
              <a:buClrTx/>
              <a:buSzTx/>
              <a:buFontTx/>
              <a:buNone/>
              <a:tabLst/>
              <a:defRPr/>
            </a:pPr>
            <a:endParaRPr kumimoji="0" lang="en-GB" sz="2215"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2056" name="Picture 22"/>
          <p:cNvPicPr>
            <a:picLocks noChangeAspect="1" noChangeArrowheads="1"/>
          </p:cNvPicPr>
          <p:nvPr/>
        </p:nvPicPr>
        <p:blipFill>
          <a:blip r:embed="rId4" cstate="print"/>
          <a:srcRect/>
          <a:stretch>
            <a:fillRect/>
          </a:stretch>
        </p:blipFill>
        <p:spPr bwMode="auto">
          <a:xfrm>
            <a:off x="317989" y="0"/>
            <a:ext cx="1381857" cy="1441450"/>
          </a:xfrm>
          <a:prstGeom prst="rect">
            <a:avLst/>
          </a:prstGeom>
          <a:noFill/>
          <a:ln w="9525">
            <a:noFill/>
            <a:miter lim="800000"/>
            <a:headEnd/>
            <a:tailEnd/>
          </a:ln>
        </p:spPr>
      </p:pic>
      <p:sp>
        <p:nvSpPr>
          <p:cNvPr id="3" name="Date Placeholder 2"/>
          <p:cNvSpPr>
            <a:spLocks noGrp="1"/>
          </p:cNvSpPr>
          <p:nvPr>
            <p:ph type="dt" sz="half" idx="2"/>
          </p:nvPr>
        </p:nvSpPr>
        <p:spPr>
          <a:xfrm>
            <a:off x="7302454" y="6416353"/>
            <a:ext cx="598220" cy="215981"/>
          </a:xfrm>
          <a:prstGeom prst="rect">
            <a:avLst/>
          </a:prstGeom>
        </p:spPr>
        <p:txBody>
          <a:bodyPr vert="horz" lIns="91440" tIns="45720" rIns="91440" bIns="45720" rtlCol="0" anchor="ctr"/>
          <a:lstStyle>
            <a:lvl1pPr algn="l">
              <a:defRPr sz="646">
                <a:solidFill>
                  <a:schemeClr val="tx1"/>
                </a:solidFill>
                <a:latin typeface="Gill Sans MT" panose="020B0502020104020203" pitchFamily="34" charset="0"/>
              </a:defRPr>
            </a:lvl1pPr>
          </a:lstStyle>
          <a:p>
            <a:pPr defTabSz="844083" fontAlgn="ctr"/>
            <a:fld id="{7134BA30-AB71-4DDE-A6B8-0A8E12D3B11B}" type="datetime1">
              <a:rPr lang="sv-SE" smtClean="0">
                <a:solidFill>
                  <a:srgbClr val="000000"/>
                </a:solidFill>
              </a:rPr>
              <a:pPr defTabSz="844083" fontAlgn="ctr"/>
              <a:t>2020-02-17</a:t>
            </a:fld>
            <a:endParaRPr lang="sv-SE" dirty="0">
              <a:solidFill>
                <a:srgbClr val="000000"/>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456" y="6389976"/>
            <a:ext cx="580292" cy="200025"/>
          </a:xfrm>
          <a:prstGeom prst="rect">
            <a:avLst/>
          </a:prstGeom>
        </p:spPr>
      </p:pic>
    </p:spTree>
    <p:extLst>
      <p:ext uri="{BB962C8B-B14F-4D97-AF65-F5344CB8AC3E}">
        <p14:creationId xmlns:p14="http://schemas.microsoft.com/office/powerpoint/2010/main" val="2182966863"/>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p:txStyles>
    <p:titleStyle>
      <a:lvl1pPr algn="l" rtl="0" eaLnBrk="1" fontAlgn="ctr" hangingPunct="1">
        <a:spcBef>
          <a:spcPct val="0"/>
        </a:spcBef>
        <a:spcAft>
          <a:spcPct val="0"/>
        </a:spcAft>
        <a:defRPr sz="3139" baseline="0">
          <a:solidFill>
            <a:srgbClr val="000000"/>
          </a:solidFill>
          <a:latin typeface="Century Schoolbook" panose="02040604050505020304" pitchFamily="18" charset="0"/>
          <a:ea typeface="+mj-ea"/>
          <a:cs typeface="+mj-cs"/>
        </a:defRPr>
      </a:lvl1pPr>
      <a:lvl2pPr algn="l" rtl="0" eaLnBrk="1" fontAlgn="ctr" hangingPunct="1">
        <a:spcBef>
          <a:spcPct val="0"/>
        </a:spcBef>
        <a:spcAft>
          <a:spcPct val="0"/>
        </a:spcAft>
        <a:defRPr sz="3877">
          <a:solidFill>
            <a:srgbClr val="000000"/>
          </a:solidFill>
          <a:latin typeface="Book Antiqua" pitchFamily="18" charset="0"/>
        </a:defRPr>
      </a:lvl2pPr>
      <a:lvl3pPr algn="l" rtl="0" eaLnBrk="1" fontAlgn="ctr" hangingPunct="1">
        <a:spcBef>
          <a:spcPct val="0"/>
        </a:spcBef>
        <a:spcAft>
          <a:spcPct val="0"/>
        </a:spcAft>
        <a:defRPr sz="3877">
          <a:solidFill>
            <a:srgbClr val="000000"/>
          </a:solidFill>
          <a:latin typeface="Book Antiqua" pitchFamily="18" charset="0"/>
        </a:defRPr>
      </a:lvl3pPr>
      <a:lvl4pPr algn="l" rtl="0" eaLnBrk="1" fontAlgn="ctr" hangingPunct="1">
        <a:spcBef>
          <a:spcPct val="0"/>
        </a:spcBef>
        <a:spcAft>
          <a:spcPct val="0"/>
        </a:spcAft>
        <a:defRPr sz="3877">
          <a:solidFill>
            <a:srgbClr val="000000"/>
          </a:solidFill>
          <a:latin typeface="Book Antiqua" pitchFamily="18" charset="0"/>
        </a:defRPr>
      </a:lvl4pPr>
      <a:lvl5pPr algn="l" rtl="0" eaLnBrk="1" fontAlgn="ctr" hangingPunct="1">
        <a:spcBef>
          <a:spcPct val="0"/>
        </a:spcBef>
        <a:spcAft>
          <a:spcPct val="0"/>
        </a:spcAft>
        <a:defRPr sz="3877">
          <a:solidFill>
            <a:srgbClr val="000000"/>
          </a:solidFill>
          <a:latin typeface="Book Antiqua" pitchFamily="18" charset="0"/>
        </a:defRPr>
      </a:lvl5pPr>
      <a:lvl6pPr marL="422041" algn="l" rtl="0" eaLnBrk="1" fontAlgn="ctr" hangingPunct="1">
        <a:spcBef>
          <a:spcPct val="0"/>
        </a:spcBef>
        <a:spcAft>
          <a:spcPct val="0"/>
        </a:spcAft>
        <a:defRPr sz="3877">
          <a:solidFill>
            <a:srgbClr val="000000"/>
          </a:solidFill>
          <a:latin typeface="Book Antiqua" pitchFamily="18" charset="0"/>
        </a:defRPr>
      </a:lvl6pPr>
      <a:lvl7pPr marL="844083" algn="l" rtl="0" eaLnBrk="1" fontAlgn="ctr" hangingPunct="1">
        <a:spcBef>
          <a:spcPct val="0"/>
        </a:spcBef>
        <a:spcAft>
          <a:spcPct val="0"/>
        </a:spcAft>
        <a:defRPr sz="3877">
          <a:solidFill>
            <a:srgbClr val="000000"/>
          </a:solidFill>
          <a:latin typeface="Book Antiqua" pitchFamily="18" charset="0"/>
        </a:defRPr>
      </a:lvl7pPr>
      <a:lvl8pPr marL="1266124" algn="l" rtl="0" eaLnBrk="1" fontAlgn="ctr" hangingPunct="1">
        <a:spcBef>
          <a:spcPct val="0"/>
        </a:spcBef>
        <a:spcAft>
          <a:spcPct val="0"/>
        </a:spcAft>
        <a:defRPr sz="3877">
          <a:solidFill>
            <a:srgbClr val="000000"/>
          </a:solidFill>
          <a:latin typeface="Book Antiqua" pitchFamily="18" charset="0"/>
        </a:defRPr>
      </a:lvl8pPr>
      <a:lvl9pPr marL="1688165" algn="l" rtl="0" eaLnBrk="1" fontAlgn="ctr" hangingPunct="1">
        <a:spcBef>
          <a:spcPct val="0"/>
        </a:spcBef>
        <a:spcAft>
          <a:spcPct val="0"/>
        </a:spcAft>
        <a:defRPr sz="3877">
          <a:solidFill>
            <a:srgbClr val="000000"/>
          </a:solidFill>
          <a:latin typeface="Book Antiqua" pitchFamily="18" charset="0"/>
        </a:defRPr>
      </a:lvl9pPr>
    </p:titleStyle>
    <p:bodyStyle>
      <a:lvl1pPr marL="0" indent="0" algn="l" rtl="0" eaLnBrk="1" fontAlgn="base" hangingPunct="1">
        <a:spcBef>
          <a:spcPct val="20000"/>
        </a:spcBef>
        <a:spcAft>
          <a:spcPct val="0"/>
        </a:spcAft>
        <a:buNone/>
        <a:defRPr sz="2769" baseline="0">
          <a:solidFill>
            <a:schemeClr val="tx1"/>
          </a:solidFill>
          <a:latin typeface="Century Schoolbook" panose="02040604050505020304" pitchFamily="18" charset="0"/>
          <a:ea typeface="+mn-ea"/>
          <a:cs typeface="+mn-cs"/>
        </a:defRPr>
      </a:lvl1pPr>
      <a:lvl2pPr marL="0" indent="0" algn="l" rtl="0" eaLnBrk="1" fontAlgn="base" hangingPunct="1">
        <a:spcBef>
          <a:spcPct val="20000"/>
        </a:spcBef>
        <a:spcAft>
          <a:spcPct val="0"/>
        </a:spcAft>
        <a:buFontTx/>
        <a:buNone/>
        <a:defRPr sz="2215">
          <a:solidFill>
            <a:schemeClr val="tx1"/>
          </a:solidFill>
          <a:latin typeface="Century Schoolbook" panose="02040604050505020304" pitchFamily="18" charset="0"/>
        </a:defRPr>
      </a:lvl2pPr>
      <a:lvl3pPr marL="0" indent="0" algn="l" rtl="0" eaLnBrk="1" fontAlgn="base" hangingPunct="1">
        <a:spcBef>
          <a:spcPct val="20000"/>
        </a:spcBef>
        <a:spcAft>
          <a:spcPct val="0"/>
        </a:spcAft>
        <a:buFontTx/>
        <a:buNone/>
        <a:defRPr sz="1846">
          <a:solidFill>
            <a:schemeClr val="tx1"/>
          </a:solidFill>
          <a:latin typeface="Century Schoolbook" panose="02040604050505020304" pitchFamily="18" charset="0"/>
        </a:defRPr>
      </a:lvl3pPr>
      <a:lvl4pPr marL="0" indent="0" algn="l" rtl="0" eaLnBrk="1" fontAlgn="base" hangingPunct="1">
        <a:spcBef>
          <a:spcPct val="20000"/>
        </a:spcBef>
        <a:spcAft>
          <a:spcPct val="0"/>
        </a:spcAft>
        <a:buFontTx/>
        <a:buNone/>
        <a:defRPr sz="1846">
          <a:solidFill>
            <a:schemeClr val="tx1"/>
          </a:solidFill>
          <a:latin typeface="Century Schoolbook" panose="02040604050505020304" pitchFamily="18" charset="0"/>
        </a:defRPr>
      </a:lvl4pPr>
      <a:lvl5pPr marL="0" indent="0" algn="l" rtl="0" eaLnBrk="1" fontAlgn="base" hangingPunct="1">
        <a:spcBef>
          <a:spcPct val="20000"/>
        </a:spcBef>
        <a:spcAft>
          <a:spcPct val="0"/>
        </a:spcAft>
        <a:buNone/>
        <a:defRPr sz="1846">
          <a:solidFill>
            <a:schemeClr val="tx1"/>
          </a:solidFill>
          <a:latin typeface="Century Schoolbook" panose="02040604050505020304" pitchFamily="18" charset="0"/>
        </a:defRPr>
      </a:lvl5pPr>
      <a:lvl6pPr marL="2321227" indent="-211021" algn="l" rtl="0" eaLnBrk="1" fontAlgn="base" hangingPunct="1">
        <a:spcBef>
          <a:spcPct val="20000"/>
        </a:spcBef>
        <a:spcAft>
          <a:spcPct val="0"/>
        </a:spcAft>
        <a:buChar char="»"/>
        <a:defRPr sz="1846">
          <a:solidFill>
            <a:schemeClr val="tx1"/>
          </a:solidFill>
          <a:latin typeface="Arial" charset="0"/>
        </a:defRPr>
      </a:lvl6pPr>
      <a:lvl7pPr marL="2743269" indent="-211021" algn="l" rtl="0" eaLnBrk="1" fontAlgn="base" hangingPunct="1">
        <a:spcBef>
          <a:spcPct val="20000"/>
        </a:spcBef>
        <a:spcAft>
          <a:spcPct val="0"/>
        </a:spcAft>
        <a:buChar char="»"/>
        <a:defRPr sz="1846">
          <a:solidFill>
            <a:schemeClr val="tx1"/>
          </a:solidFill>
          <a:latin typeface="Arial" charset="0"/>
        </a:defRPr>
      </a:lvl7pPr>
      <a:lvl8pPr marL="3165310" indent="-211021" algn="l" rtl="0" eaLnBrk="1" fontAlgn="base" hangingPunct="1">
        <a:spcBef>
          <a:spcPct val="20000"/>
        </a:spcBef>
        <a:spcAft>
          <a:spcPct val="0"/>
        </a:spcAft>
        <a:buChar char="»"/>
        <a:defRPr sz="1846">
          <a:solidFill>
            <a:schemeClr val="tx1"/>
          </a:solidFill>
          <a:latin typeface="Arial" charset="0"/>
        </a:defRPr>
      </a:lvl8pPr>
      <a:lvl9pPr marL="3587351" indent="-211021" algn="l" rtl="0" eaLnBrk="1" fontAlgn="base" hangingPunct="1">
        <a:spcBef>
          <a:spcPct val="20000"/>
        </a:spcBef>
        <a:spcAft>
          <a:spcPct val="0"/>
        </a:spcAft>
        <a:buChar char="»"/>
        <a:defRPr sz="1846">
          <a:solidFill>
            <a:schemeClr val="tx1"/>
          </a:solidFill>
          <a:latin typeface="Arial" charset="0"/>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ffo/db/encoding/030825/ffo-step2-030825.x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0"/>
          </p:nvPr>
        </p:nvSpPr>
        <p:spPr/>
        <p:txBody>
          <a:bodyPr/>
          <a:lstStyle/>
          <a:p>
            <a:pPr defTabSz="844083">
              <a:defRPr/>
            </a:pPr>
            <a:r>
              <a:rPr lang="sv-SE">
                <a:solidFill>
                  <a:srgbClr val="000000"/>
                </a:solidFill>
              </a:rPr>
              <a:t> </a:t>
            </a:r>
            <a:fld id="{1F52532E-D107-4CD7-973A-0463227B16B1}" type="slidenum">
              <a:rPr lang="sv-SE">
                <a:solidFill>
                  <a:srgbClr val="000000"/>
                </a:solidFill>
              </a:rPr>
              <a:pPr defTabSz="844083">
                <a:defRPr/>
              </a:pPr>
              <a:t>1</a:t>
            </a:fld>
            <a:endParaRPr lang="sv-SE" dirty="0">
              <a:solidFill>
                <a:srgbClr val="000000"/>
              </a:solidFill>
            </a:endParaRPr>
          </a:p>
        </p:txBody>
      </p:sp>
      <p:sp>
        <p:nvSpPr>
          <p:cNvPr id="4" name="Footer Placeholder 3"/>
          <p:cNvSpPr>
            <a:spLocks noGrp="1"/>
          </p:cNvSpPr>
          <p:nvPr>
            <p:ph type="ftr" sz="quarter" idx="11"/>
          </p:nvPr>
        </p:nvSpPr>
        <p:spPr/>
        <p:txBody>
          <a:bodyPr/>
          <a:lstStyle/>
          <a:p>
            <a:pPr algn="l" defTabSz="844083">
              <a:defRPr/>
            </a:pPr>
            <a:r>
              <a:rPr lang="sv-SE">
                <a:solidFill>
                  <a:srgbClr val="000000"/>
                </a:solidFill>
              </a:rPr>
              <a:t>Donald Broady, www.skeptron.uu.se/broady/sec/</a:t>
            </a:r>
            <a:endParaRPr lang="sv-SE" dirty="0">
              <a:solidFill>
                <a:srgbClr val="000000"/>
              </a:solidFill>
            </a:endParaRPr>
          </a:p>
        </p:txBody>
      </p:sp>
      <p:sp>
        <p:nvSpPr>
          <p:cNvPr id="5" name="Date Placeholder 4"/>
          <p:cNvSpPr>
            <a:spLocks noGrp="1"/>
          </p:cNvSpPr>
          <p:nvPr>
            <p:ph type="dt" sz="half" idx="12"/>
          </p:nvPr>
        </p:nvSpPr>
        <p:spPr/>
        <p:txBody>
          <a:bodyPr/>
          <a:lstStyle/>
          <a:p>
            <a:pPr defTabSz="844083"/>
            <a:endParaRPr lang="sv-SE" dirty="0">
              <a:solidFill>
                <a:srgbClr val="000000"/>
              </a:solidFill>
            </a:endParaRPr>
          </a:p>
        </p:txBody>
      </p:sp>
      <p:sp>
        <p:nvSpPr>
          <p:cNvPr id="8" name="TextBox 7"/>
          <p:cNvSpPr txBox="1"/>
          <p:nvPr/>
        </p:nvSpPr>
        <p:spPr>
          <a:xfrm>
            <a:off x="1535045" y="1811216"/>
            <a:ext cx="6330461" cy="2080698"/>
          </a:xfrm>
          <a:prstGeom prst="rect">
            <a:avLst/>
          </a:prstGeom>
          <a:noFill/>
          <a:ln w="19050">
            <a:solidFill>
              <a:srgbClr val="7E0000"/>
            </a:solidFill>
          </a:ln>
        </p:spPr>
        <p:txBody>
          <a:bodyPr wrap="square" rtlCol="0">
            <a:spAutoFit/>
          </a:bodyPr>
          <a:lstStyle/>
          <a:p>
            <a:pPr defTabSz="844083"/>
            <a:endParaRPr lang="en-GB" sz="1292">
              <a:solidFill>
                <a:srgbClr val="000000"/>
              </a:solidFill>
              <a:latin typeface="Garamond" panose="02020404030301010803" pitchFamily="18" charset="0"/>
            </a:endParaRPr>
          </a:p>
          <a:p>
            <a:pPr defTabSz="844083"/>
            <a:r>
              <a:rPr lang="en-GB" sz="1292">
                <a:solidFill>
                  <a:srgbClr val="000000"/>
                </a:solidFill>
                <a:latin typeface="Garamond" panose="02020404030301010803" pitchFamily="18" charset="0"/>
              </a:rPr>
              <a:t>This file is </a:t>
            </a:r>
            <a:r>
              <a:rPr lang="en-GB" sz="1292">
                <a:solidFill>
                  <a:srgbClr val="000000"/>
                </a:solidFill>
                <a:latin typeface="Garamond" panose="02020404030301010803" pitchFamily="18" charset="0"/>
              </a:rPr>
              <a:t>an historical remnant. It belongs to the collection Skeptron Web Archive (included in Donald Broady's archive) that mirrors parts of the public Skeptron web site as it </a:t>
            </a:r>
            <a:r>
              <a:rPr lang="en-GB" sz="1292">
                <a:solidFill>
                  <a:srgbClr val="000000"/>
                </a:solidFill>
                <a:latin typeface="Garamond" panose="02020404030301010803" pitchFamily="18" charset="0"/>
              </a:rPr>
              <a:t>appeared </a:t>
            </a:r>
            <a:r>
              <a:rPr lang="en-GB" sz="1292" smtClean="0">
                <a:solidFill>
                  <a:srgbClr val="000000"/>
                </a:solidFill>
                <a:latin typeface="Garamond" panose="02020404030301010803" pitchFamily="18" charset="0"/>
              </a:rPr>
              <a:t>on</a:t>
            </a:r>
            <a:br>
              <a:rPr lang="en-GB" sz="1292" smtClean="0">
                <a:solidFill>
                  <a:srgbClr val="000000"/>
                </a:solidFill>
                <a:latin typeface="Garamond" panose="02020404030301010803" pitchFamily="18" charset="0"/>
              </a:rPr>
            </a:br>
            <a:r>
              <a:rPr lang="en-GB" sz="1292" smtClean="0">
                <a:solidFill>
                  <a:srgbClr val="000000"/>
                </a:solidFill>
                <a:latin typeface="Garamond" panose="02020404030301010803" pitchFamily="18" charset="0"/>
              </a:rPr>
              <a:t>31 </a:t>
            </a:r>
            <a:r>
              <a:rPr lang="en-GB" sz="1292">
                <a:solidFill>
                  <a:srgbClr val="000000"/>
                </a:solidFill>
                <a:latin typeface="Garamond" panose="02020404030301010803" pitchFamily="18" charset="0"/>
              </a:rPr>
              <a:t>December 2019, containing material from the research group Sociology of Education and Culture (SEC) and the research programme Digital Literature (DL). The contents and file names are unchanged while character and layout encoding of older pages has been updated for technical reasons. Most links are dead. A number of documents of negligible historical interest as well as the collaborators’ personal pages are omitted. The site's internet address was since Summer 1993 www.nada.kth.se/~broady/ </a:t>
            </a:r>
            <a:r>
              <a:rPr lang="en-GB" sz="1292">
                <a:solidFill>
                  <a:srgbClr val="000000"/>
                </a:solidFill>
                <a:latin typeface="Garamond" panose="02020404030301010803" pitchFamily="18" charset="0"/>
              </a:rPr>
              <a:t>and </a:t>
            </a:r>
            <a:r>
              <a:rPr lang="en-GB" sz="1292" smtClean="0">
                <a:solidFill>
                  <a:srgbClr val="000000"/>
                </a:solidFill>
                <a:latin typeface="Garamond" panose="02020404030301010803" pitchFamily="18" charset="0"/>
              </a:rPr>
              <a:t>since 2006 </a:t>
            </a:r>
            <a:r>
              <a:rPr lang="en-GB" sz="1292">
                <a:solidFill>
                  <a:srgbClr val="000000"/>
                </a:solidFill>
                <a:latin typeface="Garamond" panose="02020404030301010803" pitchFamily="18" charset="0"/>
              </a:rPr>
              <a:t>www.skeptron.uu.se/broady/sec/.</a:t>
            </a:r>
          </a:p>
          <a:p>
            <a:pPr defTabSz="844083"/>
            <a:endParaRPr lang="en-GB" sz="1292">
              <a:solidFill>
                <a:srgbClr val="000000"/>
              </a:solidFill>
              <a:latin typeface="Garamond" panose="02020404030301010803" pitchFamily="18" charset="0"/>
            </a:endParaRPr>
          </a:p>
        </p:txBody>
      </p:sp>
    </p:spTree>
    <p:extLst>
      <p:ext uri="{BB962C8B-B14F-4D97-AF65-F5344CB8AC3E}">
        <p14:creationId xmlns:p14="http://schemas.microsoft.com/office/powerpoint/2010/main" val="39349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ltLang="sv-SE"/>
              <a:t>DRH 2003</a:t>
            </a:r>
          </a:p>
        </p:txBody>
      </p:sp>
      <p:sp>
        <p:nvSpPr>
          <p:cNvPr id="6" name="Date Placeholder 5"/>
          <p:cNvSpPr>
            <a:spLocks noGrp="1"/>
          </p:cNvSpPr>
          <p:nvPr>
            <p:ph type="dt" sz="half" idx="12"/>
          </p:nvPr>
        </p:nvSpPr>
        <p:spPr/>
        <p:txBody>
          <a:bodyPr/>
          <a:lstStyle/>
          <a:p>
            <a:fld id="{9E5399C6-7F2D-4866-AEEA-7E1FCC61792C}" type="datetime4">
              <a:rPr lang="en-GB" altLang="sv-SE"/>
              <a:pPr/>
              <a:t>17 February 2020</a:t>
            </a:fld>
            <a:endParaRPr lang="en-GB" altLang="sv-SE"/>
          </a:p>
        </p:txBody>
      </p:sp>
      <p:sp>
        <p:nvSpPr>
          <p:cNvPr id="126978" name="Rectangle 2"/>
          <p:cNvSpPr>
            <a:spLocks noGrp="1" noChangeArrowheads="1"/>
          </p:cNvSpPr>
          <p:nvPr>
            <p:ph type="title"/>
          </p:nvPr>
        </p:nvSpPr>
        <p:spPr>
          <a:xfrm>
            <a:off x="900113" y="476250"/>
            <a:ext cx="8002587" cy="955675"/>
          </a:xfrm>
        </p:spPr>
        <p:txBody>
          <a:bodyPr/>
          <a:lstStyle/>
          <a:p>
            <a:r>
              <a:rPr lang="en-GB" altLang="sv-SE"/>
              <a:t>Capital Descriptions </a:t>
            </a:r>
          </a:p>
        </p:txBody>
      </p:sp>
      <p:sp>
        <p:nvSpPr>
          <p:cNvPr id="126979" name="Rectangle 3"/>
          <p:cNvSpPr>
            <a:spLocks noGrp="1" noChangeArrowheads="1"/>
          </p:cNvSpPr>
          <p:nvPr>
            <p:ph type="body" idx="1"/>
          </p:nvPr>
        </p:nvSpPr>
        <p:spPr>
          <a:xfrm>
            <a:off x="468313" y="1557338"/>
            <a:ext cx="8229600" cy="3886200"/>
          </a:xfrm>
        </p:spPr>
        <p:txBody>
          <a:bodyPr/>
          <a:lstStyle/>
          <a:p>
            <a:r>
              <a:rPr lang="sv-SE" altLang="sv-SE"/>
              <a:t>So far &gt;40 comprehensive biographies/capital descriptions</a:t>
            </a:r>
          </a:p>
          <a:p>
            <a:r>
              <a:rPr lang="sv-SE" altLang="sv-SE"/>
              <a:t>842 less detailed capital descriptions</a:t>
            </a:r>
          </a:p>
          <a:p>
            <a:r>
              <a:rPr lang="sv-SE" altLang="sv-SE"/>
              <a:t>All capital descriptions include a core dataset of 60 variables encoded according to the TEI DTD with additional tagset Names and Dates. </a:t>
            </a:r>
          </a:p>
          <a:p>
            <a:pPr>
              <a:buFont typeface="Wingdings" panose="05000000000000000000" pitchFamily="2" charset="2"/>
              <a:buNone/>
            </a:pPr>
            <a:endParaRPr lang="en-GB" altLang="sv-SE"/>
          </a:p>
        </p:txBody>
      </p:sp>
      <p:sp>
        <p:nvSpPr>
          <p:cNvPr id="126980" name="Text Box 4"/>
          <p:cNvSpPr txBox="1">
            <a:spLocks noChangeArrowheads="1"/>
          </p:cNvSpPr>
          <p:nvPr/>
        </p:nvSpPr>
        <p:spPr bwMode="auto">
          <a:xfrm>
            <a:off x="6732588" y="55165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v-SE" altLang="sv-SE">
                <a:sym typeface="Wingdings" panose="05000000000000000000" pitchFamily="2" charset="2"/>
                <a:hlinkClick r:id="" action="ppaction://noaction"/>
              </a:rPr>
              <a:t></a:t>
            </a:r>
            <a:endParaRPr lang="en-GB" altLang="sv-S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GB" altLang="sv-SE"/>
              <a:t>DRH 2003</a:t>
            </a:r>
          </a:p>
        </p:txBody>
      </p:sp>
      <p:sp>
        <p:nvSpPr>
          <p:cNvPr id="9" name="Date Placeholder 3"/>
          <p:cNvSpPr>
            <a:spLocks noGrp="1"/>
          </p:cNvSpPr>
          <p:nvPr>
            <p:ph type="dt" sz="half" idx="12"/>
          </p:nvPr>
        </p:nvSpPr>
        <p:spPr/>
        <p:txBody>
          <a:bodyPr/>
          <a:lstStyle/>
          <a:p>
            <a:fld id="{8F1C37A1-962D-4C6B-BEC3-C790CBC8BCCF}" type="datetime4">
              <a:rPr lang="en-GB" altLang="sv-SE"/>
              <a:pPr/>
              <a:t>17 February 2020</a:t>
            </a:fld>
            <a:endParaRPr lang="en-GB" altLang="sv-SE"/>
          </a:p>
        </p:txBody>
      </p:sp>
      <p:pic>
        <p:nvPicPr>
          <p:cNvPr id="113666" name="Picture 2">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20713"/>
            <a:ext cx="77724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7" name="Rectangle 3"/>
          <p:cNvSpPr>
            <a:spLocks noChangeArrowheads="1"/>
          </p:cNvSpPr>
          <p:nvPr/>
        </p:nvSpPr>
        <p:spPr bwMode="auto">
          <a:xfrm>
            <a:off x="2051050" y="1700213"/>
            <a:ext cx="1728788" cy="12969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13668" name="Rectangle 4"/>
          <p:cNvSpPr>
            <a:spLocks noChangeArrowheads="1"/>
          </p:cNvSpPr>
          <p:nvPr/>
        </p:nvSpPr>
        <p:spPr bwMode="auto">
          <a:xfrm>
            <a:off x="6948488" y="1773238"/>
            <a:ext cx="1655762" cy="14398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13669" name="Rectangle 5">
            <a:hlinkClick r:id="" action="ppaction://noaction"/>
          </p:cNvPr>
          <p:cNvSpPr>
            <a:spLocks noChangeArrowheads="1"/>
          </p:cNvSpPr>
          <p:nvPr/>
        </p:nvSpPr>
        <p:spPr bwMode="auto">
          <a:xfrm>
            <a:off x="971550" y="3213100"/>
            <a:ext cx="1800225" cy="13684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13673" name="Text Box 9"/>
          <p:cNvSpPr txBox="1">
            <a:spLocks noChangeArrowheads="1"/>
          </p:cNvSpPr>
          <p:nvPr/>
        </p:nvSpPr>
        <p:spPr bwMode="auto">
          <a:xfrm>
            <a:off x="7235825" y="6165850"/>
            <a:ext cx="595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sv-SE"/>
          </a:p>
        </p:txBody>
      </p:sp>
      <p:sp>
        <p:nvSpPr>
          <p:cNvPr id="113674" name="Text Box 10"/>
          <p:cNvSpPr txBox="1">
            <a:spLocks noChangeArrowheads="1"/>
          </p:cNvSpPr>
          <p:nvPr/>
        </p:nvSpPr>
        <p:spPr bwMode="auto">
          <a:xfrm>
            <a:off x="3203575" y="476250"/>
            <a:ext cx="5113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t>Conceptual Data Model</a:t>
            </a:r>
            <a:endParaRPr lang="en-GB" altLang="sv-S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500" fill="hold"/>
                                        <p:tgtEl>
                                          <p:spTgt spid="113667"/>
                                        </p:tgtEl>
                                        <p:attrNameLst>
                                          <p:attrName>ppt_x</p:attrName>
                                        </p:attrNameLst>
                                      </p:cBhvr>
                                      <p:tavLst>
                                        <p:tav tm="0">
                                          <p:val>
                                            <p:strVal val="#ppt_x"/>
                                          </p:val>
                                        </p:tav>
                                        <p:tav tm="100000">
                                          <p:val>
                                            <p:strVal val="#ppt_x"/>
                                          </p:val>
                                        </p:tav>
                                      </p:tavLst>
                                    </p:anim>
                                    <p:anim calcmode="lin" valueType="num">
                                      <p:cBhvr additive="base">
                                        <p:cTn id="8"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9" fill="hold" nodeType="clickEffect">
                                  <p:stCondLst>
                                    <p:cond delay="0"/>
                                  </p:stCondLst>
                                  <p:childTnLst>
                                    <p:anim calcmode="lin" valueType="num">
                                      <p:cBhvr additive="base">
                                        <p:cTn id="12" dur="500"/>
                                        <p:tgtEl>
                                          <p:spTgt spid="113667"/>
                                        </p:tgtEl>
                                        <p:attrNameLst>
                                          <p:attrName>ppt_x</p:attrName>
                                        </p:attrNameLst>
                                      </p:cBhvr>
                                      <p:tavLst>
                                        <p:tav tm="0">
                                          <p:val>
                                            <p:strVal val="ppt_x"/>
                                          </p:val>
                                        </p:tav>
                                        <p:tav tm="100000">
                                          <p:val>
                                            <p:strVal val="0-ppt_w/2"/>
                                          </p:val>
                                        </p:tav>
                                      </p:tavLst>
                                    </p:anim>
                                    <p:anim calcmode="lin" valueType="num">
                                      <p:cBhvr additive="base">
                                        <p:cTn id="13" dur="500"/>
                                        <p:tgtEl>
                                          <p:spTgt spid="113667"/>
                                        </p:tgtEl>
                                        <p:attrNameLst>
                                          <p:attrName>ppt_y</p:attrName>
                                        </p:attrNameLst>
                                      </p:cBhvr>
                                      <p:tavLst>
                                        <p:tav tm="0">
                                          <p:val>
                                            <p:strVal val="ppt_y"/>
                                          </p:val>
                                        </p:tav>
                                        <p:tav tm="100000">
                                          <p:val>
                                            <p:strVal val="0-ppt_h/2"/>
                                          </p:val>
                                        </p:tav>
                                      </p:tavLst>
                                    </p:anim>
                                    <p:set>
                                      <p:cBhvr>
                                        <p:cTn id="14" dur="1" fill="hold">
                                          <p:stCondLst>
                                            <p:cond delay="499"/>
                                          </p:stCondLst>
                                        </p:cTn>
                                        <p:tgtEl>
                                          <p:spTgt spid="113667"/>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13668"/>
                                        </p:tgtEl>
                                        <p:attrNameLst>
                                          <p:attrName>style.visibility</p:attrName>
                                        </p:attrNameLst>
                                      </p:cBhvr>
                                      <p:to>
                                        <p:strVal val="visible"/>
                                      </p:to>
                                    </p:set>
                                    <p:anim calcmode="lin" valueType="num">
                                      <p:cBhvr additive="base">
                                        <p:cTn id="17" dur="500" fill="hold"/>
                                        <p:tgtEl>
                                          <p:spTgt spid="113668"/>
                                        </p:tgtEl>
                                        <p:attrNameLst>
                                          <p:attrName>ppt_x</p:attrName>
                                        </p:attrNameLst>
                                      </p:cBhvr>
                                      <p:tavLst>
                                        <p:tav tm="0">
                                          <p:val>
                                            <p:strVal val="#ppt_x"/>
                                          </p:val>
                                        </p:tav>
                                        <p:tav tm="100000">
                                          <p:val>
                                            <p:strVal val="#ppt_x"/>
                                          </p:val>
                                        </p:tav>
                                      </p:tavLst>
                                    </p:anim>
                                    <p:anim calcmode="lin" valueType="num">
                                      <p:cBhvr additive="base">
                                        <p:cTn id="18" dur="5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6" fill="hold" nodeType="clickEffect">
                                  <p:stCondLst>
                                    <p:cond delay="0"/>
                                  </p:stCondLst>
                                  <p:childTnLst>
                                    <p:anim calcmode="lin" valueType="num">
                                      <p:cBhvr additive="base">
                                        <p:cTn id="22" dur="500"/>
                                        <p:tgtEl>
                                          <p:spTgt spid="113668"/>
                                        </p:tgtEl>
                                        <p:attrNameLst>
                                          <p:attrName>ppt_x</p:attrName>
                                        </p:attrNameLst>
                                      </p:cBhvr>
                                      <p:tavLst>
                                        <p:tav tm="0">
                                          <p:val>
                                            <p:strVal val="ppt_x"/>
                                          </p:val>
                                        </p:tav>
                                        <p:tav tm="100000">
                                          <p:val>
                                            <p:strVal val="1+ppt_w/2"/>
                                          </p:val>
                                        </p:tav>
                                      </p:tavLst>
                                    </p:anim>
                                    <p:anim calcmode="lin" valueType="num">
                                      <p:cBhvr additive="base">
                                        <p:cTn id="23" dur="500"/>
                                        <p:tgtEl>
                                          <p:spTgt spid="113668"/>
                                        </p:tgtEl>
                                        <p:attrNameLst>
                                          <p:attrName>ppt_y</p:attrName>
                                        </p:attrNameLst>
                                      </p:cBhvr>
                                      <p:tavLst>
                                        <p:tav tm="0">
                                          <p:val>
                                            <p:strVal val="ppt_y"/>
                                          </p:val>
                                        </p:tav>
                                        <p:tav tm="100000">
                                          <p:val>
                                            <p:strVal val="1+ppt_h/2"/>
                                          </p:val>
                                        </p:tav>
                                      </p:tavLst>
                                    </p:anim>
                                    <p:set>
                                      <p:cBhvr>
                                        <p:cTn id="24" dur="1" fill="hold">
                                          <p:stCondLst>
                                            <p:cond delay="499"/>
                                          </p:stCondLst>
                                        </p:cTn>
                                        <p:tgtEl>
                                          <p:spTgt spid="113668"/>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113669"/>
                                        </p:tgtEl>
                                        <p:attrNameLst>
                                          <p:attrName>style.visibility</p:attrName>
                                        </p:attrNameLst>
                                      </p:cBhvr>
                                      <p:to>
                                        <p:strVal val="visible"/>
                                      </p:to>
                                    </p:set>
                                    <p:anim calcmode="lin" valueType="num">
                                      <p:cBhvr additive="base">
                                        <p:cTn id="27" dur="500" fill="hold"/>
                                        <p:tgtEl>
                                          <p:spTgt spid="113669"/>
                                        </p:tgtEl>
                                        <p:attrNameLst>
                                          <p:attrName>ppt_x</p:attrName>
                                        </p:attrNameLst>
                                      </p:cBhvr>
                                      <p:tavLst>
                                        <p:tav tm="0">
                                          <p:val>
                                            <p:strVal val="#ppt_x"/>
                                          </p:val>
                                        </p:tav>
                                        <p:tav tm="100000">
                                          <p:val>
                                            <p:strVal val="#ppt_x"/>
                                          </p:val>
                                        </p:tav>
                                      </p:tavLst>
                                    </p:anim>
                                    <p:anim calcmode="lin" valueType="num">
                                      <p:cBhvr additive="base">
                                        <p:cTn id="28"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113669"/>
                                        </p:tgtEl>
                                        <p:attrNameLst>
                                          <p:attrName>ppt_x</p:attrName>
                                        </p:attrNameLst>
                                      </p:cBhvr>
                                      <p:tavLst>
                                        <p:tav tm="0">
                                          <p:val>
                                            <p:strVal val="ppt_x"/>
                                          </p:val>
                                        </p:tav>
                                        <p:tav tm="100000">
                                          <p:val>
                                            <p:strVal val="ppt_x"/>
                                          </p:val>
                                        </p:tav>
                                      </p:tavLst>
                                    </p:anim>
                                    <p:anim calcmode="lin" valueType="num">
                                      <p:cBhvr additive="base">
                                        <p:cTn id="33" dur="500"/>
                                        <p:tgtEl>
                                          <p:spTgt spid="113669"/>
                                        </p:tgtEl>
                                        <p:attrNameLst>
                                          <p:attrName>ppt_y</p:attrName>
                                        </p:attrNameLst>
                                      </p:cBhvr>
                                      <p:tavLst>
                                        <p:tav tm="0">
                                          <p:val>
                                            <p:strVal val="ppt_y"/>
                                          </p:val>
                                        </p:tav>
                                        <p:tav tm="100000">
                                          <p:val>
                                            <p:strVal val="1+ppt_h/2"/>
                                          </p:val>
                                        </p:tav>
                                      </p:tavLst>
                                    </p:anim>
                                    <p:set>
                                      <p:cBhvr>
                                        <p:cTn id="34" dur="1" fill="hold">
                                          <p:stCondLst>
                                            <p:cond delay="499"/>
                                          </p:stCondLst>
                                        </p:cTn>
                                        <p:tgtEl>
                                          <p:spTgt spid="113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ltLang="sv-SE"/>
              <a:t>DRH 2003</a:t>
            </a:r>
          </a:p>
        </p:txBody>
      </p:sp>
      <p:sp>
        <p:nvSpPr>
          <p:cNvPr id="7" name="Date Placeholder 5"/>
          <p:cNvSpPr>
            <a:spLocks noGrp="1"/>
          </p:cNvSpPr>
          <p:nvPr>
            <p:ph type="dt" sz="half" idx="12"/>
          </p:nvPr>
        </p:nvSpPr>
        <p:spPr/>
        <p:txBody>
          <a:bodyPr/>
          <a:lstStyle/>
          <a:p>
            <a:fld id="{DECD4078-F778-4736-94B4-311A5C5E6D71}" type="datetime4">
              <a:rPr lang="en-GB" altLang="sv-SE"/>
              <a:pPr/>
              <a:t>17 February 2020</a:t>
            </a:fld>
            <a:endParaRPr lang="en-GB" altLang="sv-SE"/>
          </a:p>
        </p:txBody>
      </p:sp>
      <p:sp>
        <p:nvSpPr>
          <p:cNvPr id="115714" name="Rectangle 2"/>
          <p:cNvSpPr>
            <a:spLocks noGrp="1" noChangeArrowheads="1"/>
          </p:cNvSpPr>
          <p:nvPr>
            <p:ph type="title"/>
          </p:nvPr>
        </p:nvSpPr>
        <p:spPr>
          <a:xfrm>
            <a:off x="684213" y="260350"/>
            <a:ext cx="8002587" cy="1027113"/>
          </a:xfrm>
        </p:spPr>
        <p:txBody>
          <a:bodyPr/>
          <a:lstStyle/>
          <a:p>
            <a:r>
              <a:rPr lang="sv-SE" altLang="sv-SE" sz="3600"/>
              <a:t>TEI example</a:t>
            </a:r>
            <a:endParaRPr lang="en-GB" altLang="sv-SE" sz="3600"/>
          </a:p>
        </p:txBody>
      </p:sp>
      <p:sp>
        <p:nvSpPr>
          <p:cNvPr id="115715" name="Rectangle 3"/>
          <p:cNvSpPr>
            <a:spLocks noGrp="1" noChangeArrowheads="1"/>
          </p:cNvSpPr>
          <p:nvPr>
            <p:ph type="body" idx="1"/>
          </p:nvPr>
        </p:nvSpPr>
        <p:spPr>
          <a:xfrm>
            <a:off x="323850" y="1268413"/>
            <a:ext cx="8496300" cy="5400675"/>
          </a:xfrm>
        </p:spPr>
        <p:txBody>
          <a:bodyPr/>
          <a:lstStyle/>
          <a:p>
            <a:pPr lvl="1">
              <a:lnSpc>
                <a:spcPct val="80000"/>
              </a:lnSpc>
            </a:pPr>
            <a:r>
              <a:rPr lang="en-GB" altLang="sv-SE" sz="1200"/>
              <a:t>&lt;div type="</a:t>
            </a:r>
            <a:r>
              <a:rPr lang="en-GB" altLang="sv-SE" sz="1200" b="1"/>
              <a:t>org-cap</a:t>
            </a:r>
            <a:r>
              <a:rPr lang="en-GB" altLang="sv-SE" sz="1200"/>
              <a:t>" org="</a:t>
            </a:r>
            <a:r>
              <a:rPr lang="en-GB" altLang="sv-SE" sz="1200" b="1"/>
              <a:t>uniform</a:t>
            </a:r>
            <a:r>
              <a:rPr lang="en-GB" altLang="sv-SE" sz="1200"/>
              <a:t>" sample="</a:t>
            </a:r>
            <a:r>
              <a:rPr lang="en-GB" altLang="sv-SE" sz="1200" b="1"/>
              <a:t>complete</a:t>
            </a:r>
            <a:r>
              <a:rPr lang="en-GB" altLang="sv-SE" sz="1200"/>
              <a:t>" part="</a:t>
            </a:r>
            <a:r>
              <a:rPr lang="en-GB" altLang="sv-SE" sz="1200" b="1"/>
              <a:t>N</a:t>
            </a:r>
            <a:r>
              <a:rPr lang="en-GB" altLang="sv-SE" sz="1200"/>
              <a:t>" TEIform="</a:t>
            </a:r>
            <a:r>
              <a:rPr lang="en-GB" altLang="sv-SE" sz="1200" b="1"/>
              <a:t>div</a:t>
            </a:r>
            <a:r>
              <a:rPr lang="en-GB" altLang="sv-SE" sz="1200"/>
              <a:t>"&gt;</a:t>
            </a:r>
          </a:p>
          <a:p>
            <a:pPr lvl="1">
              <a:lnSpc>
                <a:spcPct val="80000"/>
              </a:lnSpc>
            </a:pPr>
            <a:r>
              <a:rPr lang="en-GB" altLang="sv-SE" sz="1200"/>
              <a:t>  </a:t>
            </a:r>
            <a:r>
              <a:rPr lang="sv-SE" altLang="sv-SE" sz="1200"/>
              <a:t>&lt;head TEIform="</a:t>
            </a:r>
            <a:r>
              <a:rPr lang="sv-SE" altLang="sv-SE" sz="1200" b="1"/>
              <a:t>head</a:t>
            </a:r>
            <a:r>
              <a:rPr lang="sv-SE" altLang="sv-SE" sz="1200"/>
              <a:t>"&gt;</a:t>
            </a:r>
            <a:r>
              <a:rPr lang="sv-SE" altLang="sv-SE" sz="1200" b="1"/>
              <a:t>DELTAGANDE I INFORMELLA KVINNLIGA NÄTVERK OCH DELTAGANDE I FÖRENINGAR, SAMMANSLUTNINGAR, STIFTELSER</a:t>
            </a:r>
            <a:r>
              <a:rPr lang="sv-SE" altLang="sv-SE" sz="1200"/>
              <a:t> &lt;/head&gt; </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&lt;p TEIform="</a:t>
            </a:r>
            <a:r>
              <a:rPr lang="en-GB" altLang="sv-SE" sz="1200" b="1"/>
              <a:t>p</a:t>
            </a:r>
            <a:r>
              <a:rPr lang="en-GB" altLang="sv-SE" sz="1200"/>
              <a:t>"&gt;</a:t>
            </a:r>
          </a:p>
          <a:p>
            <a:pPr lvl="1">
              <a:lnSpc>
                <a:spcPct val="80000"/>
              </a:lnSpc>
            </a:pPr>
            <a:r>
              <a:rPr lang="en-GB" altLang="sv-SE" sz="1200"/>
              <a:t>  &lt;orgName type="</a:t>
            </a:r>
            <a:r>
              <a:rPr lang="en-GB" altLang="sv-SE" sz="1200" b="1"/>
              <a:t>informal-network</a:t>
            </a:r>
            <a:r>
              <a:rPr lang="en-GB" altLang="sv-SE" sz="1200"/>
              <a:t>" TEIform="</a:t>
            </a:r>
            <a:r>
              <a:rPr lang="en-GB" altLang="sv-SE" sz="1200" b="1"/>
              <a:t>orgName</a:t>
            </a:r>
            <a:r>
              <a:rPr lang="en-GB" altLang="sv-SE" sz="1200"/>
              <a:t>"&gt;</a:t>
            </a:r>
            <a:r>
              <a:rPr lang="en-GB" altLang="sv-SE" sz="1200" b="1"/>
              <a:t>Uppgift saknas</a:t>
            </a:r>
            <a:r>
              <a:rPr lang="en-GB" altLang="sv-SE" sz="1200"/>
              <a:t>&lt;/orgName&gt; </a:t>
            </a:r>
          </a:p>
          <a:p>
            <a:pPr lvl="1">
              <a:lnSpc>
                <a:spcPct val="80000"/>
              </a:lnSpc>
            </a:pPr>
            <a:r>
              <a:rPr lang="en-GB" altLang="sv-SE" sz="1200"/>
              <a:t>  &lt;/p&gt;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&lt;p TEIform="</a:t>
            </a:r>
            <a:r>
              <a:rPr lang="en-GB" altLang="sv-SE" sz="1200" b="1"/>
              <a:t>p</a:t>
            </a:r>
            <a:r>
              <a:rPr lang="en-GB" altLang="sv-SE" sz="1200"/>
              <a:t>"&gt;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&lt;orgName type="</a:t>
            </a:r>
            <a:r>
              <a:rPr lang="en-GB" altLang="sv-SE" sz="1200" b="1"/>
              <a:t>assoc</a:t>
            </a:r>
            <a:r>
              <a:rPr lang="en-GB" altLang="sv-SE" sz="1200"/>
              <a:t>" reg="</a:t>
            </a:r>
            <a:r>
              <a:rPr lang="en-GB" altLang="sv-SE" sz="1200" b="1"/>
              <a:t>UKS</a:t>
            </a:r>
            <a:r>
              <a:rPr lang="en-GB" altLang="sv-SE" sz="1200"/>
              <a:t>" TEIform="</a:t>
            </a:r>
            <a:r>
              <a:rPr lang="en-GB" altLang="sv-SE" sz="1200" b="1"/>
              <a:t>orgName</a:t>
            </a:r>
            <a:r>
              <a:rPr lang="en-GB" altLang="sv-SE" sz="1200"/>
              <a:t>"&gt;</a:t>
            </a:r>
          </a:p>
          <a:p>
            <a:pPr lvl="1">
              <a:lnSpc>
                <a:spcPct val="80000"/>
              </a:lnSpc>
            </a:pPr>
            <a:r>
              <a:rPr lang="en-GB" altLang="sv-SE" sz="1200"/>
              <a:t>  </a:t>
            </a:r>
            <a:r>
              <a:rPr lang="sv-SE" altLang="sv-SE" sz="1200"/>
              <a:t>&lt;orgType type="</a:t>
            </a:r>
            <a:r>
              <a:rPr lang="sv-SE" altLang="sv-SE" sz="1200" b="1"/>
              <a:t>student</a:t>
            </a:r>
            <a:r>
              <a:rPr lang="sv-SE" altLang="sv-SE" sz="1200"/>
              <a:t>"TEIform="</a:t>
            </a:r>
            <a:r>
              <a:rPr lang="sv-SE" altLang="sv-SE" sz="1200" b="1"/>
              <a:t>orgType</a:t>
            </a:r>
            <a:r>
              <a:rPr lang="sv-SE" altLang="sv-SE" sz="1200"/>
              <a:t>"&gt;</a:t>
            </a:r>
            <a:r>
              <a:rPr lang="sv-SE" altLang="sv-SE" sz="1200" b="1"/>
              <a:t>Uppsala kvinnliga studentförening</a:t>
            </a:r>
            <a:r>
              <a:rPr lang="sv-SE" altLang="sv-SE" sz="1200"/>
              <a:t>&lt;/orgType&gt; </a:t>
            </a:r>
          </a:p>
          <a:p>
            <a:pPr lvl="1">
              <a:lnSpc>
                <a:spcPct val="80000"/>
              </a:lnSpc>
            </a:pPr>
            <a:r>
              <a:rPr lang="sv-SE" altLang="sv-SE" sz="1200"/>
              <a:t>  </a:t>
            </a:r>
            <a:r>
              <a:rPr lang="en-GB" altLang="sv-SE" sz="1200"/>
              <a:t>&lt;/orgName&gt;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&lt;orgName type="</a:t>
            </a:r>
            <a:r>
              <a:rPr lang="en-GB" altLang="sv-SE" sz="1200" b="1"/>
              <a:t>assoc</a:t>
            </a:r>
            <a:r>
              <a:rPr lang="en-GB" altLang="sv-SE" sz="1200"/>
              <a:t>" reg="</a:t>
            </a:r>
            <a:r>
              <a:rPr lang="en-GB" altLang="sv-SE" sz="1200" b="1"/>
              <a:t>ABKF</a:t>
            </a:r>
            <a:r>
              <a:rPr lang="en-GB" altLang="sv-SE" sz="1200"/>
              <a:t>" TEIform="</a:t>
            </a:r>
            <a:r>
              <a:rPr lang="en-GB" altLang="sv-SE" sz="1200" b="1"/>
              <a:t>orgName</a:t>
            </a:r>
            <a:r>
              <a:rPr lang="en-GB" altLang="sv-SE" sz="1200"/>
              <a:t>"&gt;</a:t>
            </a:r>
          </a:p>
          <a:p>
            <a:pPr lvl="1">
              <a:lnSpc>
                <a:spcPct val="80000"/>
              </a:lnSpc>
            </a:pPr>
            <a:r>
              <a:rPr lang="en-GB" altLang="sv-SE" sz="1200"/>
              <a:t>  </a:t>
            </a:r>
            <a:r>
              <a:rPr lang="sv-SE" altLang="sv-SE" sz="1200"/>
              <a:t>&lt;orgType type="</a:t>
            </a:r>
            <a:r>
              <a:rPr lang="sv-SE" altLang="sv-SE" sz="1200" b="1"/>
              <a:t>acawom</a:t>
            </a:r>
            <a:r>
              <a:rPr lang="sv-SE" altLang="sv-SE" sz="1200"/>
              <a:t>"TEIform="</a:t>
            </a:r>
            <a:r>
              <a:rPr lang="sv-SE" altLang="sv-SE" sz="1200" b="1"/>
              <a:t>orgType</a:t>
            </a:r>
            <a:r>
              <a:rPr lang="sv-SE" altLang="sv-SE" sz="1200"/>
              <a:t>"&gt;</a:t>
            </a:r>
            <a:r>
              <a:rPr lang="sv-SE" altLang="sv-SE" sz="1200" b="1"/>
              <a:t>Akademiskt bildade kvinnor förening</a:t>
            </a:r>
            <a:r>
              <a:rPr lang="sv-SE" altLang="sv-SE" sz="1200"/>
              <a:t>&lt;/orgType&gt; </a:t>
            </a:r>
          </a:p>
          <a:p>
            <a:pPr lvl="1">
              <a:lnSpc>
                <a:spcPct val="80000"/>
              </a:lnSpc>
            </a:pPr>
            <a:r>
              <a:rPr lang="sv-SE" altLang="sv-SE" sz="1200"/>
              <a:t>  </a:t>
            </a:r>
            <a:r>
              <a:rPr lang="en-GB" altLang="sv-SE" sz="1200"/>
              <a:t>&lt;/orgName&gt;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&lt;orgName type="</a:t>
            </a:r>
            <a:r>
              <a:rPr lang="en-GB" altLang="sv-SE" sz="1200" b="1"/>
              <a:t>assoc</a:t>
            </a:r>
            <a:r>
              <a:rPr lang="en-GB" altLang="sv-SE" sz="1200"/>
              <a:t>" reg="</a:t>
            </a:r>
            <a:r>
              <a:rPr lang="en-GB" altLang="sv-SE" sz="1200" b="1"/>
              <a:t>SFSS</a:t>
            </a:r>
            <a:r>
              <a:rPr lang="en-GB" altLang="sv-SE" sz="1200"/>
              <a:t>" corresp=“</a:t>
            </a:r>
            <a:r>
              <a:rPr lang="en-GB" altLang="sv-SE" sz="1200" b="1"/>
              <a:t>SAP-ORG-4” </a:t>
            </a:r>
            <a:r>
              <a:rPr lang="en-GB" altLang="sv-SE" sz="1200"/>
              <a:t>TEIform="</a:t>
            </a:r>
            <a:r>
              <a:rPr lang="en-GB" altLang="sv-SE" sz="1200" b="1"/>
              <a:t>orgName</a:t>
            </a:r>
            <a:r>
              <a:rPr lang="en-GB" altLang="sv-SE" sz="1200"/>
              <a:t>"&gt;</a:t>
            </a:r>
          </a:p>
          <a:p>
            <a:pPr lvl="1">
              <a:lnSpc>
                <a:spcPct val="80000"/>
              </a:lnSpc>
            </a:pPr>
            <a:r>
              <a:rPr lang="en-GB" altLang="sv-SE" sz="1200"/>
              <a:t>  </a:t>
            </a:r>
            <a:r>
              <a:rPr lang="sv-SE" altLang="sv-SE" sz="1200"/>
              <a:t>&lt;orgType type="</a:t>
            </a:r>
            <a:r>
              <a:rPr lang="sv-SE" altLang="sv-SE" sz="1200" b="1"/>
              <a:t>health</a:t>
            </a:r>
            <a:r>
              <a:rPr lang="sv-SE" altLang="sv-SE" sz="1200"/>
              <a:t>"TEIform="</a:t>
            </a:r>
            <a:r>
              <a:rPr lang="sv-SE" altLang="sv-SE" sz="1200" b="1"/>
              <a:t>orgType</a:t>
            </a:r>
            <a:r>
              <a:rPr lang="sv-SE" altLang="sv-SE" sz="1200"/>
              <a:t>"&gt;</a:t>
            </a:r>
            <a:r>
              <a:rPr lang="sv-SE" altLang="sv-SE" sz="1200" b="1"/>
              <a:t>Stockholms Flick- och samskolors sjukhjälpsförening</a:t>
            </a:r>
            <a:r>
              <a:rPr lang="sv-SE" altLang="sv-SE" sz="1200"/>
              <a:t>&lt;/orgType&gt; </a:t>
            </a:r>
          </a:p>
          <a:p>
            <a:pPr lvl="1">
              <a:lnSpc>
                <a:spcPct val="80000"/>
              </a:lnSpc>
            </a:pPr>
            <a:r>
              <a:rPr lang="sv-SE" altLang="sv-SE" sz="1200"/>
              <a:t>  </a:t>
            </a:r>
            <a:r>
              <a:rPr lang="en-GB" altLang="sv-SE" sz="1200"/>
              <a:t>&lt;/orgName&gt;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&lt;orgName type="</a:t>
            </a:r>
            <a:r>
              <a:rPr lang="en-GB" altLang="sv-SE" sz="1200" b="1"/>
              <a:t>assoc</a:t>
            </a:r>
            <a:r>
              <a:rPr lang="en-GB" altLang="sv-SE" sz="1200"/>
              <a:t>" reg="</a:t>
            </a:r>
            <a:r>
              <a:rPr lang="en-GB" altLang="sv-SE" sz="1200" b="1"/>
              <a:t>SKN</a:t>
            </a:r>
            <a:r>
              <a:rPr lang="en-GB" altLang="sv-SE" sz="1200"/>
              <a:t>" corresp=“</a:t>
            </a:r>
            <a:r>
              <a:rPr lang="en-GB" altLang="sv-SE" sz="1200" b="1"/>
              <a:t>SAP-ORG-5</a:t>
            </a:r>
            <a:r>
              <a:rPr lang="en-GB" altLang="sv-SE" sz="1200"/>
              <a:t>“ TEIform="</a:t>
            </a:r>
            <a:r>
              <a:rPr lang="en-GB" altLang="sv-SE" sz="1200" b="1"/>
              <a:t>orgName</a:t>
            </a:r>
            <a:r>
              <a:rPr lang="en-GB" altLang="sv-SE" sz="1200"/>
              <a:t>"&gt;</a:t>
            </a:r>
            <a:endParaRPr lang="sv-SE" altLang="sv-SE" sz="1200"/>
          </a:p>
          <a:p>
            <a:pPr lvl="1">
              <a:lnSpc>
                <a:spcPct val="80000"/>
              </a:lnSpc>
            </a:pPr>
            <a:r>
              <a:rPr lang="sv-SE" altLang="sv-SE" sz="1200"/>
              <a:t>  &lt;orgType type="</a:t>
            </a:r>
            <a:r>
              <a:rPr lang="sv-SE" altLang="sv-SE" sz="1200" b="1"/>
              <a:t>womrights</a:t>
            </a:r>
            <a:r>
              <a:rPr lang="sv-SE" altLang="sv-SE" sz="1200"/>
              <a:t>"TEIform="</a:t>
            </a:r>
            <a:r>
              <a:rPr lang="sv-SE" altLang="sv-SE" sz="1200" b="1"/>
              <a:t>orgType</a:t>
            </a:r>
            <a:r>
              <a:rPr lang="sv-SE" altLang="sv-SE" sz="1200"/>
              <a:t>"&gt;</a:t>
            </a:r>
            <a:r>
              <a:rPr lang="sv-SE" altLang="sv-SE" sz="1200" b="1"/>
              <a:t>Svenska kvinnors nationalförbund</a:t>
            </a:r>
            <a:r>
              <a:rPr lang="sv-SE" altLang="sv-SE" sz="1200"/>
              <a:t>&lt;/orgType&gt; </a:t>
            </a:r>
          </a:p>
          <a:p>
            <a:pPr lvl="1">
              <a:lnSpc>
                <a:spcPct val="80000"/>
              </a:lnSpc>
            </a:pPr>
            <a:r>
              <a:rPr lang="sv-SE" altLang="sv-SE" sz="1200"/>
              <a:t>  </a:t>
            </a:r>
            <a:r>
              <a:rPr lang="en-GB" altLang="sv-SE" sz="1200"/>
              <a:t>&lt;/orgName&gt;</a:t>
            </a:r>
            <a:endParaRPr lang="en-GB" altLang="sv-SE" sz="1200" b="1">
              <a:hlinkClick r:id="rId2" action="ppaction://hlinkfile"/>
            </a:endParaRPr>
          </a:p>
          <a:p>
            <a:pPr lvl="1">
              <a:lnSpc>
                <a:spcPct val="80000"/>
              </a:lnSpc>
            </a:pPr>
            <a:r>
              <a:rPr lang="en-GB" altLang="sv-SE" sz="1200" b="1">
                <a:hlinkClick r:id="rId2" action="ppaction://hlinkfile"/>
              </a:rPr>
              <a:t>-</a:t>
            </a:r>
            <a:r>
              <a:rPr lang="en-GB" altLang="sv-SE" sz="1200"/>
              <a:t> &lt;orgName type="</a:t>
            </a:r>
            <a:r>
              <a:rPr lang="en-GB" altLang="sv-SE" sz="1200" b="1"/>
              <a:t>assoc</a:t>
            </a:r>
            <a:r>
              <a:rPr lang="en-GB" altLang="sv-SE" sz="1200"/>
              <a:t>" reg="</a:t>
            </a:r>
            <a:r>
              <a:rPr lang="en-GB" altLang="sv-SE" sz="1200" b="1"/>
              <a:t>IDUN</a:t>
            </a:r>
            <a:r>
              <a:rPr lang="en-GB" altLang="sv-SE" sz="1200"/>
              <a:t>" TEIform="</a:t>
            </a:r>
            <a:r>
              <a:rPr lang="en-GB" altLang="sv-SE" sz="1200" b="1"/>
              <a:t>orgName</a:t>
            </a:r>
            <a:r>
              <a:rPr lang="en-GB" altLang="sv-SE" sz="1200"/>
              <a:t>"&gt;</a:t>
            </a:r>
            <a:endParaRPr lang="sv-SE" altLang="sv-SE" sz="1200"/>
          </a:p>
          <a:p>
            <a:pPr lvl="1">
              <a:lnSpc>
                <a:spcPct val="80000"/>
              </a:lnSpc>
            </a:pPr>
            <a:r>
              <a:rPr lang="sv-SE" altLang="sv-SE" sz="1200"/>
              <a:t> &lt;orgType type="</a:t>
            </a:r>
            <a:r>
              <a:rPr lang="sv-SE" altLang="sv-SE" sz="1200" b="1"/>
              <a:t>womlitt</a:t>
            </a:r>
            <a:r>
              <a:rPr lang="sv-SE" altLang="sv-SE" sz="1200"/>
              <a:t>"TEIform="</a:t>
            </a:r>
            <a:r>
              <a:rPr lang="sv-SE" altLang="sv-SE" sz="1200" b="1"/>
              <a:t>orgType</a:t>
            </a:r>
            <a:r>
              <a:rPr lang="sv-SE" altLang="sv-SE" sz="1200"/>
              <a:t>"&gt; </a:t>
            </a:r>
            <a:r>
              <a:rPr lang="sv-SE" altLang="sv-SE" sz="1200" b="1"/>
              <a:t>Sällskapet Nya Idun </a:t>
            </a:r>
            <a:r>
              <a:rPr lang="sv-SE" altLang="sv-SE" sz="1200"/>
              <a:t>&lt;/orgType&gt; </a:t>
            </a:r>
          </a:p>
          <a:p>
            <a:pPr lvl="1">
              <a:lnSpc>
                <a:spcPct val="80000"/>
              </a:lnSpc>
            </a:pPr>
            <a:r>
              <a:rPr lang="sv-SE" altLang="sv-SE" sz="1200"/>
              <a:t>  </a:t>
            </a:r>
            <a:r>
              <a:rPr lang="en-GB" altLang="sv-SE" sz="1200"/>
              <a:t>&lt;date value="</a:t>
            </a:r>
            <a:r>
              <a:rPr lang="en-GB" altLang="sv-SE" sz="1200" b="1"/>
              <a:t>1914</a:t>
            </a:r>
            <a:r>
              <a:rPr lang="en-GB" altLang="sv-SE" sz="1200"/>
              <a:t>" TEIform="</a:t>
            </a:r>
            <a:r>
              <a:rPr lang="en-GB" altLang="sv-SE" sz="1200" b="1"/>
              <a:t>date</a:t>
            </a:r>
            <a:r>
              <a:rPr lang="en-GB" altLang="sv-SE" sz="1200"/>
              <a:t>"&gt;</a:t>
            </a:r>
            <a:r>
              <a:rPr lang="en-GB" altLang="sv-SE" sz="1200" b="1"/>
              <a:t>invald 1914</a:t>
            </a:r>
            <a:r>
              <a:rPr lang="en-GB" altLang="sv-SE" sz="1200"/>
              <a:t>&lt;/date&gt; </a:t>
            </a:r>
          </a:p>
          <a:p>
            <a:pPr lvl="1">
              <a:lnSpc>
                <a:spcPct val="80000"/>
              </a:lnSpc>
            </a:pPr>
            <a:r>
              <a:rPr lang="en-GB" altLang="sv-SE" sz="1200"/>
              <a:t>  &lt;/orgName&gt;</a:t>
            </a:r>
          </a:p>
        </p:txBody>
      </p:sp>
      <p:sp>
        <p:nvSpPr>
          <p:cNvPr id="115718" name="Oval 6"/>
          <p:cNvSpPr>
            <a:spLocks noChangeArrowheads="1"/>
          </p:cNvSpPr>
          <p:nvPr/>
        </p:nvSpPr>
        <p:spPr bwMode="auto">
          <a:xfrm>
            <a:off x="2268538" y="1844675"/>
            <a:ext cx="1582737"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15719" name="Oval 7"/>
          <p:cNvSpPr>
            <a:spLocks noChangeArrowheads="1"/>
          </p:cNvSpPr>
          <p:nvPr/>
        </p:nvSpPr>
        <p:spPr bwMode="auto">
          <a:xfrm>
            <a:off x="1763713" y="3429000"/>
            <a:ext cx="3960812" cy="863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4FC9CC4C-671B-493C-81A9-7FAE9EF3A335}" type="datetime4">
              <a:rPr lang="en-GB" altLang="sv-SE"/>
              <a:pPr/>
              <a:t>17 February 2020</a:t>
            </a:fld>
            <a:endParaRPr lang="en-GB" altLang="sv-SE"/>
          </a:p>
        </p:txBody>
      </p:sp>
      <p:sp>
        <p:nvSpPr>
          <p:cNvPr id="117762"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17763" name="Rectangle 3"/>
          <p:cNvSpPr>
            <a:spLocks noGrp="1" noChangeArrowheads="1"/>
          </p:cNvSpPr>
          <p:nvPr>
            <p:ph type="body" idx="1"/>
          </p:nvPr>
        </p:nvSpPr>
        <p:spPr>
          <a:xfrm>
            <a:off x="395288" y="1484313"/>
            <a:ext cx="8748712"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t>	</a:t>
            </a:r>
            <a:r>
              <a:rPr lang="sv-SE" altLang="sv-SE" sz="2600">
                <a:sym typeface="Wingdings" panose="05000000000000000000" pitchFamily="2" charset="2"/>
              </a:rPr>
              <a:t>HTML </a:t>
            </a:r>
            <a:br>
              <a:rPr lang="sv-SE" altLang="sv-SE" sz="2600">
                <a:sym typeface="Wingdings" panose="05000000000000000000" pitchFamily="2" charset="2"/>
              </a:rPr>
            </a:br>
            <a:r>
              <a:rPr lang="sv-SE" altLang="sv-SE" sz="2600">
                <a:sym typeface="Wingdings" panose="05000000000000000000" pitchFamily="2" charset="2"/>
              </a:rPr>
              <a:t>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p>
          <a:p>
            <a:pPr>
              <a:lnSpc>
                <a:spcPct val="90000"/>
              </a:lnSpc>
            </a:pPr>
            <a:endParaRPr lang="sv-SE" altLang="sv-SE" sz="2400">
              <a:sym typeface="Wingdings" panose="05000000000000000000" pitchFamily="2" charset="2"/>
            </a:endParaRPr>
          </a:p>
          <a:p>
            <a:pPr>
              <a:lnSpc>
                <a:spcPct val="90000"/>
              </a:lnSpc>
              <a:buFont typeface="Wingdings" panose="05000000000000000000" pitchFamily="2" charset="2"/>
              <a:buNone/>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GB" altLang="sv-SE"/>
              <a:t>DRH 2003</a:t>
            </a:r>
          </a:p>
        </p:txBody>
      </p:sp>
      <p:sp>
        <p:nvSpPr>
          <p:cNvPr id="9" name="Date Placeholder 3"/>
          <p:cNvSpPr>
            <a:spLocks noGrp="1"/>
          </p:cNvSpPr>
          <p:nvPr>
            <p:ph type="dt" sz="half" idx="12"/>
          </p:nvPr>
        </p:nvSpPr>
        <p:spPr/>
        <p:txBody>
          <a:bodyPr/>
          <a:lstStyle/>
          <a:p>
            <a:fld id="{19FBEA73-A78B-4AFC-85A3-28D171CB6ED8}" type="datetime4">
              <a:rPr lang="en-GB" altLang="sv-SE"/>
              <a:pPr/>
              <a:t>17 February 2020</a:t>
            </a:fld>
            <a:endParaRPr lang="en-GB" altLang="sv-SE"/>
          </a:p>
        </p:txBody>
      </p:sp>
      <p:sp>
        <p:nvSpPr>
          <p:cNvPr id="120840" name="Text Box 8"/>
          <p:cNvSpPr txBox="1">
            <a:spLocks noChangeArrowheads="1"/>
          </p:cNvSpPr>
          <p:nvPr/>
        </p:nvSpPr>
        <p:spPr bwMode="auto">
          <a:xfrm>
            <a:off x="2843213" y="4652963"/>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sp>
        <p:nvSpPr>
          <p:cNvPr id="120844" name="Text Box 12"/>
          <p:cNvSpPr txBox="1">
            <a:spLocks noChangeArrowheads="1"/>
          </p:cNvSpPr>
          <p:nvPr/>
        </p:nvSpPr>
        <p:spPr bwMode="auto">
          <a:xfrm>
            <a:off x="8351838" y="649128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sv-SE"/>
          </a:p>
        </p:txBody>
      </p:sp>
      <p:grpSp>
        <p:nvGrpSpPr>
          <p:cNvPr id="120846" name="Group 14"/>
          <p:cNvGrpSpPr>
            <a:grpSpLocks/>
          </p:cNvGrpSpPr>
          <p:nvPr/>
        </p:nvGrpSpPr>
        <p:grpSpPr bwMode="auto">
          <a:xfrm>
            <a:off x="0" y="0"/>
            <a:ext cx="13789025" cy="6900863"/>
            <a:chOff x="0" y="0"/>
            <a:chExt cx="8686" cy="4347"/>
          </a:xfrm>
        </p:grpSpPr>
        <p:pic>
          <p:nvPicPr>
            <p:cNvPr id="1208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81" cy="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 y="0"/>
              <a:ext cx="5935" cy="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8" name="Text Box 6"/>
            <p:cNvSpPr txBox="1">
              <a:spLocks noChangeArrowheads="1"/>
            </p:cNvSpPr>
            <p:nvPr/>
          </p:nvSpPr>
          <p:spPr bwMode="auto">
            <a:xfrm>
              <a:off x="4513" y="4089"/>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0EA3384D-7206-49C9-94EF-C8A7E8C3A4E9}" type="datetime4">
              <a:rPr lang="en-GB" altLang="sv-SE"/>
              <a:pPr/>
              <a:t>17 February 2020</a:t>
            </a:fld>
            <a:endParaRPr lang="en-GB" altLang="sv-SE"/>
          </a:p>
        </p:txBody>
      </p:sp>
      <p:sp>
        <p:nvSpPr>
          <p:cNvPr id="128002"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28003" name="Rectangle 3"/>
          <p:cNvSpPr>
            <a:spLocks noGrp="1" noChangeArrowheads="1"/>
          </p:cNvSpPr>
          <p:nvPr>
            <p:ph type="body" idx="1"/>
          </p:nvPr>
        </p:nvSpPr>
        <p:spPr>
          <a:xfrm>
            <a:off x="395288" y="1484313"/>
            <a:ext cx="8229600"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sym typeface="Wingdings" panose="05000000000000000000" pitchFamily="2" charset="2"/>
              </a:rPr>
              <a:t> HTML </a:t>
            </a:r>
            <a:br>
              <a:rPr lang="sv-SE" altLang="sv-SE" sz="2600">
                <a:sym typeface="Wingdings" panose="05000000000000000000" pitchFamily="2" charset="2"/>
              </a:rPr>
            </a:br>
            <a:r>
              <a:rPr lang="sv-SE" altLang="sv-SE" sz="2600">
                <a:sym typeface="Wingdings" panose="05000000000000000000" pitchFamily="2" charset="2"/>
              </a:rPr>
              <a:t>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endParaRPr lang="sv-SE" altLang="sv-SE" sz="2000">
              <a:solidFill>
                <a:schemeClr val="accent1"/>
              </a:solidFill>
              <a:sym typeface="Wingdings" panose="05000000000000000000" pitchFamily="2" charset="2"/>
            </a:endParaRPr>
          </a:p>
          <a:p>
            <a:pPr>
              <a:lnSpc>
                <a:spcPct val="90000"/>
              </a:lnSpc>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GB" altLang="sv-SE"/>
              <a:t>DRH 2003</a:t>
            </a:r>
          </a:p>
        </p:txBody>
      </p:sp>
      <p:sp>
        <p:nvSpPr>
          <p:cNvPr id="5" name="Date Placeholder 3"/>
          <p:cNvSpPr>
            <a:spLocks noGrp="1"/>
          </p:cNvSpPr>
          <p:nvPr>
            <p:ph type="dt" sz="half" idx="12"/>
          </p:nvPr>
        </p:nvSpPr>
        <p:spPr/>
        <p:txBody>
          <a:bodyPr/>
          <a:lstStyle/>
          <a:p>
            <a:fld id="{FC674D97-94D8-4108-BEC9-F95AB8A2DCBE}" type="datetime4">
              <a:rPr lang="en-GB" altLang="sv-SE"/>
              <a:pPr/>
              <a:t>17 February 2020</a:t>
            </a:fld>
            <a:endParaRPr lang="en-GB" altLang="sv-SE"/>
          </a:p>
        </p:txBody>
      </p:sp>
      <p:pic>
        <p:nvPicPr>
          <p:cNvPr id="1218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9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1" name="Text Box 5"/>
          <p:cNvSpPr txBox="1">
            <a:spLocks noChangeArrowheads="1"/>
          </p:cNvSpPr>
          <p:nvPr/>
        </p:nvSpPr>
        <p:spPr bwMode="auto">
          <a:xfrm>
            <a:off x="7667625" y="60213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FED38D31-D1B2-4B23-A346-EFFA926D8285}" type="datetime4">
              <a:rPr lang="en-GB" altLang="sv-SE"/>
              <a:pPr/>
              <a:t>17 February 2020</a:t>
            </a:fld>
            <a:endParaRPr lang="en-GB" altLang="sv-SE"/>
          </a:p>
        </p:txBody>
      </p:sp>
      <p:sp>
        <p:nvSpPr>
          <p:cNvPr id="129026"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29027" name="Rectangle 3"/>
          <p:cNvSpPr>
            <a:spLocks noGrp="1" noChangeArrowheads="1"/>
          </p:cNvSpPr>
          <p:nvPr>
            <p:ph type="body" idx="1"/>
          </p:nvPr>
        </p:nvSpPr>
        <p:spPr>
          <a:xfrm>
            <a:off x="395288" y="1484313"/>
            <a:ext cx="8229600"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sym typeface="Wingdings" panose="05000000000000000000" pitchFamily="2" charset="2"/>
              </a:rPr>
              <a:t> HTML </a:t>
            </a:r>
            <a:br>
              <a:rPr lang="sv-SE" altLang="sv-SE" sz="2600">
                <a:sym typeface="Wingdings" panose="05000000000000000000" pitchFamily="2" charset="2"/>
              </a:rPr>
            </a:br>
            <a:r>
              <a:rPr lang="sv-SE" altLang="sv-SE" sz="2600">
                <a:sym typeface="Wingdings" panose="05000000000000000000" pitchFamily="2" charset="2"/>
              </a:rPr>
              <a:t>	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p>
          <a:p>
            <a:pPr>
              <a:lnSpc>
                <a:spcPct val="90000"/>
              </a:lnSpc>
            </a:pPr>
            <a:endParaRPr lang="sv-SE" altLang="sv-SE" sz="2000">
              <a:solidFill>
                <a:schemeClr val="accent1"/>
              </a:solidFill>
              <a:sym typeface="Wingdings" panose="05000000000000000000" pitchFamily="2" charset="2"/>
            </a:endParaRPr>
          </a:p>
          <a:p>
            <a:pPr>
              <a:lnSpc>
                <a:spcPct val="90000"/>
              </a:lnSpc>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GB" altLang="sv-SE"/>
              <a:t>DRH 2003</a:t>
            </a:r>
          </a:p>
        </p:txBody>
      </p:sp>
      <p:sp>
        <p:nvSpPr>
          <p:cNvPr id="7" name="Date Placeholder 3"/>
          <p:cNvSpPr>
            <a:spLocks noGrp="1"/>
          </p:cNvSpPr>
          <p:nvPr>
            <p:ph type="dt" sz="half" idx="12"/>
          </p:nvPr>
        </p:nvSpPr>
        <p:spPr/>
        <p:txBody>
          <a:bodyPr/>
          <a:lstStyle/>
          <a:p>
            <a:fld id="{EB9A3833-6ABB-4BC4-B6B0-488B584B6DAF}" type="datetime4">
              <a:rPr lang="en-GB" altLang="sv-SE"/>
              <a:pPr/>
              <a:t>17 February 2020</a:t>
            </a:fld>
            <a:endParaRPr lang="en-GB" altLang="sv-SE"/>
          </a:p>
        </p:txBody>
      </p:sp>
      <p:sp>
        <p:nvSpPr>
          <p:cNvPr id="122889" name="Text Box 9"/>
          <p:cNvSpPr txBox="1">
            <a:spLocks noChangeArrowheads="1"/>
          </p:cNvSpPr>
          <p:nvPr/>
        </p:nvSpPr>
        <p:spPr bwMode="auto">
          <a:xfrm>
            <a:off x="8604250" y="6237288"/>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sv-SE"/>
          </a:p>
        </p:txBody>
      </p:sp>
      <p:grpSp>
        <p:nvGrpSpPr>
          <p:cNvPr id="122891" name="Group 11"/>
          <p:cNvGrpSpPr>
            <a:grpSpLocks/>
          </p:cNvGrpSpPr>
          <p:nvPr/>
        </p:nvGrpSpPr>
        <p:grpSpPr bwMode="auto">
          <a:xfrm>
            <a:off x="0" y="-25400"/>
            <a:ext cx="9144000" cy="6883400"/>
            <a:chOff x="0" y="-16"/>
            <a:chExt cx="5919" cy="4336"/>
          </a:xfrm>
        </p:grpSpPr>
        <p:pic>
          <p:nvPicPr>
            <p:cNvPr id="1228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5919" cy="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90" name="Text Box 10"/>
            <p:cNvSpPr txBox="1">
              <a:spLocks noChangeArrowheads="1"/>
            </p:cNvSpPr>
            <p:nvPr/>
          </p:nvSpPr>
          <p:spPr bwMode="auto">
            <a:xfrm>
              <a:off x="5420" y="3929"/>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28430AAD-CC7D-4A50-B898-4088B3B121CE}" type="datetime4">
              <a:rPr lang="en-GB" altLang="sv-SE"/>
              <a:pPr/>
              <a:t>17 February 2020</a:t>
            </a:fld>
            <a:endParaRPr lang="en-GB" altLang="sv-SE"/>
          </a:p>
        </p:txBody>
      </p:sp>
      <p:sp>
        <p:nvSpPr>
          <p:cNvPr id="130050"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30051" name="Rectangle 3"/>
          <p:cNvSpPr>
            <a:spLocks noGrp="1" noChangeArrowheads="1"/>
          </p:cNvSpPr>
          <p:nvPr>
            <p:ph type="body" idx="1"/>
          </p:nvPr>
        </p:nvSpPr>
        <p:spPr>
          <a:xfrm>
            <a:off x="395288" y="1484313"/>
            <a:ext cx="8229600"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sym typeface="Wingdings" panose="05000000000000000000" pitchFamily="2" charset="2"/>
              </a:rPr>
              <a:t> HTML </a:t>
            </a:r>
            <a:br>
              <a:rPr lang="sv-SE" altLang="sv-SE" sz="2600">
                <a:sym typeface="Wingdings" panose="05000000000000000000" pitchFamily="2" charset="2"/>
              </a:rPr>
            </a:br>
            <a:r>
              <a:rPr lang="sv-SE" altLang="sv-SE" sz="2600">
                <a:sym typeface="Wingdings" panose="05000000000000000000" pitchFamily="2" charset="2"/>
              </a:rPr>
              <a:t>	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p>
          <a:p>
            <a:pPr>
              <a:lnSpc>
                <a:spcPct val="90000"/>
              </a:lnSpc>
              <a:buFont typeface="Wingdings" panose="05000000000000000000" pitchFamily="2" charset="2"/>
              <a:buNone/>
            </a:pPr>
            <a:endParaRPr lang="sv-SE" altLang="sv-SE" sz="2000">
              <a:solidFill>
                <a:schemeClr val="accent1"/>
              </a:solidFill>
              <a:sym typeface="Wingdings" panose="05000000000000000000" pitchFamily="2" charset="2"/>
            </a:endParaRPr>
          </a:p>
          <a:p>
            <a:pPr>
              <a:lnSpc>
                <a:spcPct val="90000"/>
              </a:lnSpc>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26" name="Rectangle 34"/>
          <p:cNvSpPr>
            <a:spLocks noGrp="1" noChangeArrowheads="1"/>
          </p:cNvSpPr>
          <p:nvPr>
            <p:ph type="ctrTitle"/>
          </p:nvPr>
        </p:nvSpPr>
        <p:spPr/>
        <p:txBody>
          <a:bodyPr/>
          <a:lstStyle/>
          <a:p>
            <a:pPr algn="ctr"/>
            <a:r>
              <a:rPr lang="en-GB" altLang="sv-SE" sz="4600"/>
              <a:t>Formation for the public sphere </a:t>
            </a:r>
            <a:br>
              <a:rPr lang="en-GB" altLang="sv-SE" sz="4600"/>
            </a:br>
            <a:r>
              <a:rPr lang="en-GB" altLang="sv-SE" sz="3200"/>
              <a:t>– a collective biography</a:t>
            </a:r>
            <a:r>
              <a:rPr lang="en-GB" altLang="sv-SE" sz="4600"/>
              <a:t> </a:t>
            </a:r>
          </a:p>
        </p:txBody>
      </p:sp>
      <p:sp>
        <p:nvSpPr>
          <p:cNvPr id="85027" name="Rectangle 35"/>
          <p:cNvSpPr>
            <a:spLocks noGrp="1" noChangeArrowheads="1"/>
          </p:cNvSpPr>
          <p:nvPr>
            <p:ph type="subTitle" idx="1"/>
          </p:nvPr>
        </p:nvSpPr>
        <p:spPr>
          <a:xfrm>
            <a:off x="3059113" y="4267200"/>
            <a:ext cx="5932487" cy="2474913"/>
          </a:xfrm>
        </p:spPr>
        <p:txBody>
          <a:bodyPr/>
          <a:lstStyle/>
          <a:p>
            <a:pPr>
              <a:lnSpc>
                <a:spcPct val="90000"/>
              </a:lnSpc>
            </a:pPr>
            <a:r>
              <a:rPr lang="en-GB" altLang="sv-SE" sz="2600">
                <a:solidFill>
                  <a:schemeClr val="bg2"/>
                </a:solidFill>
              </a:rPr>
              <a:t>Monica Langerth Zetterman</a:t>
            </a:r>
            <a:r>
              <a:rPr lang="en-GB" altLang="sv-SE" sz="2600"/>
              <a:t> </a:t>
            </a:r>
            <a:br>
              <a:rPr lang="en-GB" altLang="sv-SE" sz="2600"/>
            </a:br>
            <a:r>
              <a:rPr lang="en-GB" altLang="sv-SE" sz="2600">
                <a:solidFill>
                  <a:schemeClr val="accent1"/>
                </a:solidFill>
              </a:rPr>
              <a:t>e-mail:monica.langerth@ped.uu.se</a:t>
            </a:r>
          </a:p>
          <a:p>
            <a:pPr>
              <a:lnSpc>
                <a:spcPct val="90000"/>
              </a:lnSpc>
            </a:pPr>
            <a:r>
              <a:rPr lang="en-GB" altLang="sv-SE" sz="2600">
                <a:solidFill>
                  <a:schemeClr val="bg2"/>
                </a:solidFill>
              </a:rPr>
              <a:t>Donald Broady</a:t>
            </a:r>
            <a:r>
              <a:rPr lang="en-GB" altLang="sv-SE" sz="2600"/>
              <a:t> </a:t>
            </a:r>
            <a:br>
              <a:rPr lang="en-GB" altLang="sv-SE" sz="2600"/>
            </a:br>
            <a:r>
              <a:rPr lang="en-GB" altLang="sv-SE" sz="2600">
                <a:solidFill>
                  <a:schemeClr val="accent1"/>
                </a:solidFill>
              </a:rPr>
              <a:t>e-mail:donald.broady</a:t>
            </a:r>
            <a:r>
              <a:rPr lang="fr-FR" altLang="sv-SE" sz="2600">
                <a:solidFill>
                  <a:schemeClr val="accent1"/>
                </a:solidFill>
              </a:rPr>
              <a:t>@ilu.uu.se</a:t>
            </a:r>
            <a:r>
              <a:rPr lang="en-GB" altLang="sv-SE" sz="2600"/>
              <a:t> </a:t>
            </a:r>
          </a:p>
          <a:p>
            <a:pPr>
              <a:lnSpc>
                <a:spcPct val="90000"/>
              </a:lnSpc>
            </a:pPr>
            <a:r>
              <a:rPr lang="en-US" altLang="sv-SE" sz="2600">
                <a:solidFill>
                  <a:schemeClr val="bg2"/>
                </a:solidFill>
              </a:rPr>
              <a:t>SEC/ILU, Uppsala university</a:t>
            </a:r>
            <a:r>
              <a:rPr lang="en-US" altLang="sv-SE" sz="2600"/>
              <a:t/>
            </a:r>
            <a:br>
              <a:rPr lang="en-US" altLang="sv-SE" sz="2600"/>
            </a:br>
            <a:r>
              <a:rPr lang="en-GB" altLang="sv-SE" sz="2600">
                <a:solidFill>
                  <a:schemeClr val="accent1"/>
                </a:solidFill>
              </a:rPr>
              <a:t>http://www.skeptron.ilu.uu.se/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GB" altLang="sv-SE"/>
              <a:t>DRH 2003</a:t>
            </a:r>
          </a:p>
        </p:txBody>
      </p:sp>
      <p:sp>
        <p:nvSpPr>
          <p:cNvPr id="6" name="Date Placeholder 3"/>
          <p:cNvSpPr>
            <a:spLocks noGrp="1"/>
          </p:cNvSpPr>
          <p:nvPr>
            <p:ph type="dt" sz="half" idx="12"/>
          </p:nvPr>
        </p:nvSpPr>
        <p:spPr/>
        <p:txBody>
          <a:bodyPr/>
          <a:lstStyle/>
          <a:p>
            <a:fld id="{3E1BB47D-9810-4B1A-9E0B-545254DD1BE7}" type="datetime4">
              <a:rPr lang="en-GB" altLang="sv-SE"/>
              <a:pPr/>
              <a:t>17 February 2020</a:t>
            </a:fld>
            <a:endParaRPr lang="en-GB" altLang="sv-SE"/>
          </a:p>
        </p:txBody>
      </p:sp>
      <p:grpSp>
        <p:nvGrpSpPr>
          <p:cNvPr id="123911" name="Group 7"/>
          <p:cNvGrpSpPr>
            <a:grpSpLocks/>
          </p:cNvGrpSpPr>
          <p:nvPr/>
        </p:nvGrpSpPr>
        <p:grpSpPr bwMode="auto">
          <a:xfrm>
            <a:off x="0" y="0"/>
            <a:ext cx="9144000" cy="6759575"/>
            <a:chOff x="0" y="0"/>
            <a:chExt cx="5760" cy="4258"/>
          </a:xfrm>
        </p:grpSpPr>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Text Box 5"/>
            <p:cNvSpPr txBox="1">
              <a:spLocks noChangeArrowheads="1"/>
            </p:cNvSpPr>
            <p:nvPr/>
          </p:nvSpPr>
          <p:spPr bwMode="auto">
            <a:xfrm>
              <a:off x="4876" y="3702"/>
              <a:ext cx="5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6F8E5A29-4FC8-46F4-8DAB-06D6289C28E7}" type="datetime4">
              <a:rPr lang="en-GB" altLang="sv-SE"/>
              <a:pPr/>
              <a:t>17 February 2020</a:t>
            </a:fld>
            <a:endParaRPr lang="en-GB" altLang="sv-SE"/>
          </a:p>
        </p:txBody>
      </p:sp>
      <p:sp>
        <p:nvSpPr>
          <p:cNvPr id="131074"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31075" name="Rectangle 3"/>
          <p:cNvSpPr>
            <a:spLocks noGrp="1" noChangeArrowheads="1"/>
          </p:cNvSpPr>
          <p:nvPr>
            <p:ph type="body" idx="1"/>
          </p:nvPr>
        </p:nvSpPr>
        <p:spPr>
          <a:xfrm>
            <a:off x="395288" y="1484313"/>
            <a:ext cx="8229600"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sym typeface="Wingdings" panose="05000000000000000000" pitchFamily="2" charset="2"/>
              </a:rPr>
              <a:t> HTML </a:t>
            </a:r>
            <a:br>
              <a:rPr lang="sv-SE" altLang="sv-SE" sz="2600">
                <a:sym typeface="Wingdings" panose="05000000000000000000" pitchFamily="2" charset="2"/>
              </a:rPr>
            </a:br>
            <a:r>
              <a:rPr lang="sv-SE" altLang="sv-SE" sz="2600">
                <a:sym typeface="Wingdings" panose="05000000000000000000" pitchFamily="2" charset="2"/>
              </a:rPr>
              <a:t>	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a:t>
            </a:r>
            <a:r>
              <a:rPr lang="sv-SE" altLang="sv-SE" sz="2600">
                <a:sym typeface="Wingdings" panose="05000000000000000000" pitchFamily="2" charset="2"/>
              </a:rPr>
              <a:t> </a:t>
            </a:r>
            <a:r>
              <a:rPr lang="sv-SE" altLang="sv-SE" sz="2600"/>
              <a:t>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p>
          <a:p>
            <a:pPr>
              <a:lnSpc>
                <a:spcPct val="90000"/>
              </a:lnSpc>
            </a:pPr>
            <a:endParaRPr lang="sv-SE" altLang="sv-SE" sz="2400">
              <a:sym typeface="Wingdings" panose="05000000000000000000" pitchFamily="2" charset="2"/>
            </a:endParaRPr>
          </a:p>
          <a:p>
            <a:pPr>
              <a:lnSpc>
                <a:spcPct val="90000"/>
              </a:lnSpc>
              <a:buFont typeface="Wingdings" panose="05000000000000000000" pitchFamily="2" charset="2"/>
              <a:buNone/>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0"/>
          </p:nvPr>
        </p:nvSpPr>
        <p:spPr/>
        <p:txBody>
          <a:bodyPr/>
          <a:lstStyle/>
          <a:p>
            <a:r>
              <a:rPr lang="en-GB" altLang="sv-SE"/>
              <a:t>DRH 2003</a:t>
            </a:r>
          </a:p>
        </p:txBody>
      </p:sp>
      <p:sp>
        <p:nvSpPr>
          <p:cNvPr id="21" name="Date Placeholder 4"/>
          <p:cNvSpPr>
            <a:spLocks noGrp="1"/>
          </p:cNvSpPr>
          <p:nvPr>
            <p:ph type="dt" sz="half" idx="12"/>
          </p:nvPr>
        </p:nvSpPr>
        <p:spPr/>
        <p:txBody>
          <a:bodyPr/>
          <a:lstStyle/>
          <a:p>
            <a:fld id="{DF016FC0-9FF7-425F-90FC-FE1D7F35B214}" type="datetime4">
              <a:rPr lang="en-GB" altLang="sv-SE"/>
              <a:pPr/>
              <a:t>17 February 2020</a:t>
            </a:fld>
            <a:endParaRPr lang="en-GB" altLang="sv-SE"/>
          </a:p>
        </p:txBody>
      </p:sp>
      <p:grpSp>
        <p:nvGrpSpPr>
          <p:cNvPr id="119837" name="Group 29"/>
          <p:cNvGrpSpPr>
            <a:grpSpLocks/>
          </p:cNvGrpSpPr>
          <p:nvPr/>
        </p:nvGrpSpPr>
        <p:grpSpPr bwMode="auto">
          <a:xfrm>
            <a:off x="0" y="0"/>
            <a:ext cx="9144000" cy="6858000"/>
            <a:chOff x="249" y="0"/>
            <a:chExt cx="5511" cy="4320"/>
          </a:xfrm>
        </p:grpSpPr>
        <p:grpSp>
          <p:nvGrpSpPr>
            <p:cNvPr id="119836" name="Group 28"/>
            <p:cNvGrpSpPr>
              <a:grpSpLocks/>
            </p:cNvGrpSpPr>
            <p:nvPr/>
          </p:nvGrpSpPr>
          <p:grpSpPr bwMode="auto">
            <a:xfrm>
              <a:off x="249" y="0"/>
              <a:ext cx="5511" cy="4320"/>
              <a:chOff x="249" y="0"/>
              <a:chExt cx="5511" cy="4320"/>
            </a:xfrm>
          </p:grpSpPr>
          <p:grpSp>
            <p:nvGrpSpPr>
              <p:cNvPr id="119834" name="Group 26"/>
              <p:cNvGrpSpPr>
                <a:grpSpLocks/>
              </p:cNvGrpSpPr>
              <p:nvPr/>
            </p:nvGrpSpPr>
            <p:grpSpPr bwMode="auto">
              <a:xfrm>
                <a:off x="249" y="0"/>
                <a:ext cx="5511" cy="4320"/>
                <a:chOff x="249" y="0"/>
                <a:chExt cx="5511" cy="4320"/>
              </a:xfrm>
            </p:grpSpPr>
            <p:grpSp>
              <p:nvGrpSpPr>
                <p:cNvPr id="119832" name="Group 24"/>
                <p:cNvGrpSpPr>
                  <a:grpSpLocks/>
                </p:cNvGrpSpPr>
                <p:nvPr/>
              </p:nvGrpSpPr>
              <p:grpSpPr bwMode="auto">
                <a:xfrm>
                  <a:off x="249" y="0"/>
                  <a:ext cx="5511" cy="4320"/>
                  <a:chOff x="249" y="0"/>
                  <a:chExt cx="5511" cy="4320"/>
                </a:xfrm>
              </p:grpSpPr>
              <p:grpSp>
                <p:nvGrpSpPr>
                  <p:cNvPr id="119822" name="Group 14"/>
                  <p:cNvGrpSpPr>
                    <a:grpSpLocks/>
                  </p:cNvGrpSpPr>
                  <p:nvPr/>
                </p:nvGrpSpPr>
                <p:grpSpPr bwMode="auto">
                  <a:xfrm>
                    <a:off x="249" y="0"/>
                    <a:ext cx="5511" cy="4320"/>
                    <a:chOff x="249" y="0"/>
                    <a:chExt cx="5511" cy="4320"/>
                  </a:xfrm>
                </p:grpSpPr>
                <p:grpSp>
                  <p:nvGrpSpPr>
                    <p:cNvPr id="119813" name="Group 5"/>
                    <p:cNvGrpSpPr>
                      <a:grpSpLocks/>
                    </p:cNvGrpSpPr>
                    <p:nvPr/>
                  </p:nvGrpSpPr>
                  <p:grpSpPr bwMode="auto">
                    <a:xfrm>
                      <a:off x="249" y="0"/>
                      <a:ext cx="5511" cy="4320"/>
                      <a:chOff x="-46" y="0"/>
                      <a:chExt cx="5806" cy="4198"/>
                    </a:xfrm>
                  </p:grpSpPr>
                  <p:pic>
                    <p:nvPicPr>
                      <p:cNvPr id="119811" name="Picture 3" descr="graf1-sphere-born-dec-e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 y="0"/>
                        <a:ext cx="5806" cy="4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2" name="Text Box 4"/>
                      <p:cNvSpPr txBox="1">
                        <a:spLocks noChangeArrowheads="1"/>
                      </p:cNvSpPr>
                      <p:nvPr/>
                    </p:nvSpPr>
                    <p:spPr bwMode="auto">
                      <a:xfrm>
                        <a:off x="5193" y="3792"/>
                        <a:ext cx="36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grpSp>
                <p:sp>
                  <p:nvSpPr>
                    <p:cNvPr id="119816" name="Line 8"/>
                    <p:cNvSpPr>
                      <a:spLocks noChangeShapeType="1"/>
                    </p:cNvSpPr>
                    <p:nvPr/>
                  </p:nvSpPr>
                  <p:spPr bwMode="auto">
                    <a:xfrm flipV="1">
                      <a:off x="3016" y="981"/>
                      <a:ext cx="36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9817" name="Line 9"/>
                    <p:cNvSpPr>
                      <a:spLocks noChangeShapeType="1"/>
                    </p:cNvSpPr>
                    <p:nvPr/>
                  </p:nvSpPr>
                  <p:spPr bwMode="auto">
                    <a:xfrm flipV="1">
                      <a:off x="3379" y="845"/>
                      <a:ext cx="204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9818" name="Line 10"/>
                    <p:cNvSpPr>
                      <a:spLocks noChangeShapeType="1"/>
                    </p:cNvSpPr>
                    <p:nvPr/>
                  </p:nvSpPr>
                  <p:spPr bwMode="auto">
                    <a:xfrm flipH="1">
                      <a:off x="4649" y="845"/>
                      <a:ext cx="771"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119823" name="Line 15"/>
                  <p:cNvSpPr>
                    <a:spLocks noChangeShapeType="1"/>
                  </p:cNvSpPr>
                  <p:nvPr/>
                </p:nvSpPr>
                <p:spPr bwMode="auto">
                  <a:xfrm flipV="1">
                    <a:off x="748" y="1344"/>
                    <a:ext cx="771"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9824" name="Line 16"/>
                  <p:cNvSpPr>
                    <a:spLocks noChangeShapeType="1"/>
                  </p:cNvSpPr>
                  <p:nvPr/>
                </p:nvSpPr>
                <p:spPr bwMode="auto">
                  <a:xfrm>
                    <a:off x="1519" y="1344"/>
                    <a:ext cx="635" cy="6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9826" name="Line 18"/>
                  <p:cNvSpPr>
                    <a:spLocks noChangeShapeType="1"/>
                  </p:cNvSpPr>
                  <p:nvPr/>
                </p:nvSpPr>
                <p:spPr bwMode="auto">
                  <a:xfrm>
                    <a:off x="748" y="1933"/>
                    <a:ext cx="454" cy="5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9827" name="Line 19"/>
                  <p:cNvSpPr>
                    <a:spLocks noChangeShapeType="1"/>
                  </p:cNvSpPr>
                  <p:nvPr/>
                </p:nvSpPr>
                <p:spPr bwMode="auto">
                  <a:xfrm flipV="1">
                    <a:off x="1202" y="2024"/>
                    <a:ext cx="952"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119833" name="Line 25"/>
                <p:cNvSpPr>
                  <a:spLocks noChangeShapeType="1"/>
                </p:cNvSpPr>
                <p:nvPr/>
              </p:nvSpPr>
              <p:spPr bwMode="auto">
                <a:xfrm>
                  <a:off x="748" y="1616"/>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119835" name="Line 27"/>
              <p:cNvSpPr>
                <a:spLocks noChangeShapeType="1"/>
              </p:cNvSpPr>
              <p:nvPr/>
            </p:nvSpPr>
            <p:spPr bwMode="auto">
              <a:xfrm>
                <a:off x="3016" y="1752"/>
                <a:ext cx="1633"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119814" name="Text Box 6"/>
            <p:cNvSpPr txBox="1">
              <a:spLocks noChangeArrowheads="1"/>
            </p:cNvSpPr>
            <p:nvPr/>
          </p:nvSpPr>
          <p:spPr bwMode="auto">
            <a:xfrm>
              <a:off x="4490" y="3113"/>
              <a:ext cx="1270"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400">
                  <a:solidFill>
                    <a:schemeClr val="accent1"/>
                  </a:solidFill>
                </a:rPr>
                <a:t>Variables:</a:t>
              </a:r>
              <a:br>
                <a:rPr lang="sv-SE" altLang="sv-SE" sz="1400">
                  <a:solidFill>
                    <a:schemeClr val="accent1"/>
                  </a:solidFill>
                </a:rPr>
              </a:br>
              <a:r>
                <a:rPr lang="sv-SE" altLang="sv-SE" sz="1400">
                  <a:solidFill>
                    <a:schemeClr val="accent1"/>
                  </a:solidFill>
                </a:rPr>
                <a:t>-Education</a:t>
              </a:r>
              <a:br>
                <a:rPr lang="sv-SE" altLang="sv-SE" sz="1400">
                  <a:solidFill>
                    <a:schemeClr val="accent1"/>
                  </a:solidFill>
                </a:rPr>
              </a:br>
              <a:r>
                <a:rPr lang="sv-SE" altLang="sv-SE" sz="1400">
                  <a:solidFill>
                    <a:schemeClr val="accent1"/>
                  </a:solidFill>
                </a:rPr>
                <a:t>-Born in </a:t>
              </a:r>
              <a:br>
                <a:rPr lang="sv-SE" altLang="sv-SE" sz="1400">
                  <a:solidFill>
                    <a:schemeClr val="accent1"/>
                  </a:solidFill>
                </a:rPr>
              </a:br>
              <a:r>
                <a:rPr lang="sv-SE" altLang="sv-SE" sz="1400">
                  <a:solidFill>
                    <a:schemeClr val="accent1"/>
                  </a:solidFill>
                </a:rPr>
                <a:t>-Birth (decade) </a:t>
              </a:r>
              <a:br>
                <a:rPr lang="sv-SE" altLang="sv-SE" sz="1400">
                  <a:solidFill>
                    <a:schemeClr val="accent1"/>
                  </a:solidFill>
                </a:rPr>
              </a:br>
              <a:r>
                <a:rPr lang="sv-SE" altLang="sv-SE" sz="1400">
                  <a:solidFill>
                    <a:schemeClr val="accent1"/>
                  </a:solidFill>
                </a:rPr>
                <a:t>-Main Sphere </a:t>
              </a:r>
              <a:br>
                <a:rPr lang="sv-SE" altLang="sv-SE" sz="1400">
                  <a:solidFill>
                    <a:schemeClr val="accent1"/>
                  </a:solidFill>
                </a:rPr>
              </a:br>
              <a:r>
                <a:rPr lang="sv-SE" altLang="sv-SE" sz="1400">
                  <a:solidFill>
                    <a:schemeClr val="accent1"/>
                  </a:solidFill>
                </a:rPr>
                <a:t>-Pioneer </a:t>
              </a:r>
              <a:br>
                <a:rPr lang="sv-SE" altLang="sv-SE" sz="1400">
                  <a:solidFill>
                    <a:schemeClr val="accent1"/>
                  </a:solidFill>
                </a:rPr>
              </a:br>
              <a:r>
                <a:rPr lang="sv-SE" altLang="sv-SE" sz="1400">
                  <a:solidFill>
                    <a:schemeClr val="accent1"/>
                  </a:solidFill>
                </a:rPr>
                <a:t>-Married</a:t>
              </a:r>
              <a:r>
                <a:rPr lang="sv-SE" altLang="sv-SE">
                  <a:solidFill>
                    <a:schemeClr val="accent1"/>
                  </a:solidFill>
                </a:rPr>
                <a:t> </a:t>
              </a:r>
              <a:endParaRPr lang="en-GB" altLang="sv-SE">
                <a:solidFill>
                  <a:schemeClr val="accent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586147E3-6441-4102-8A7F-3F925245D193}" type="datetime4">
              <a:rPr lang="en-GB" altLang="sv-SE"/>
              <a:pPr/>
              <a:t>17 February 2020</a:t>
            </a:fld>
            <a:endParaRPr lang="en-GB" altLang="sv-SE"/>
          </a:p>
        </p:txBody>
      </p:sp>
      <p:sp>
        <p:nvSpPr>
          <p:cNvPr id="133122" name="Rectangle 2"/>
          <p:cNvSpPr>
            <a:spLocks noGrp="1" noChangeArrowheads="1"/>
          </p:cNvSpPr>
          <p:nvPr>
            <p:ph type="title"/>
          </p:nvPr>
        </p:nvSpPr>
        <p:spPr>
          <a:xfrm>
            <a:off x="684213" y="0"/>
            <a:ext cx="8229600" cy="1371600"/>
          </a:xfrm>
        </p:spPr>
        <p:txBody>
          <a:bodyPr/>
          <a:lstStyle/>
          <a:p>
            <a:r>
              <a:rPr lang="sv-SE" altLang="sv-SE" sz="3600"/>
              <a:t>Output (so far)</a:t>
            </a:r>
            <a:endParaRPr lang="en-GB" altLang="sv-SE" sz="3600"/>
          </a:p>
        </p:txBody>
      </p:sp>
      <p:sp>
        <p:nvSpPr>
          <p:cNvPr id="133123" name="Rectangle 3"/>
          <p:cNvSpPr>
            <a:spLocks noGrp="1" noChangeArrowheads="1"/>
          </p:cNvSpPr>
          <p:nvPr>
            <p:ph type="body" idx="1"/>
          </p:nvPr>
        </p:nvSpPr>
        <p:spPr>
          <a:xfrm>
            <a:off x="395288" y="1484313"/>
            <a:ext cx="8229600" cy="3886200"/>
          </a:xfrm>
        </p:spPr>
        <p:txBody>
          <a:bodyPr/>
          <a:lstStyle/>
          <a:p>
            <a:pPr>
              <a:lnSpc>
                <a:spcPct val="90000"/>
              </a:lnSpc>
            </a:pPr>
            <a:r>
              <a:rPr lang="sv-SE" altLang="sv-SE" sz="2400"/>
              <a:t>Applied XSLT to the TEI encoded texts to transform: </a:t>
            </a:r>
          </a:p>
          <a:p>
            <a:pPr>
              <a:lnSpc>
                <a:spcPct val="90000"/>
              </a:lnSpc>
              <a:buFont typeface="Wingdings" panose="05000000000000000000" pitchFamily="2" charset="2"/>
              <a:buNone/>
            </a:pPr>
            <a:r>
              <a:rPr lang="sv-SE" altLang="sv-SE" sz="2600">
                <a:sym typeface="Wingdings" panose="05000000000000000000" pitchFamily="2" charset="2"/>
              </a:rPr>
              <a:t> other TEI/</a:t>
            </a:r>
            <a:r>
              <a:rPr lang="sv-SE" altLang="sv-SE" sz="2600"/>
              <a:t>XML </a:t>
            </a:r>
            <a:br>
              <a:rPr lang="sv-SE" altLang="sv-SE" sz="2600"/>
            </a:br>
            <a:r>
              <a:rPr lang="sv-SE" altLang="sv-SE" sz="2600">
                <a:sym typeface="Wingdings" panose="05000000000000000000" pitchFamily="2" charset="2"/>
              </a:rPr>
              <a:t> HTML </a:t>
            </a:r>
            <a:br>
              <a:rPr lang="sv-SE" altLang="sv-SE" sz="2600">
                <a:sym typeface="Wingdings" panose="05000000000000000000" pitchFamily="2" charset="2"/>
              </a:rPr>
            </a:br>
            <a:r>
              <a:rPr lang="sv-SE" altLang="sv-SE" sz="2600">
                <a:sym typeface="Wingdings" panose="05000000000000000000" pitchFamily="2" charset="2"/>
              </a:rPr>
              <a:t>	 Excel spreadsheet</a:t>
            </a:r>
            <a:br>
              <a:rPr lang="sv-SE" altLang="sv-SE" sz="2600">
                <a:sym typeface="Wingdings" panose="05000000000000000000" pitchFamily="2" charset="2"/>
              </a:rPr>
            </a:br>
            <a:r>
              <a:rPr lang="sv-SE" altLang="sv-SE" sz="2600">
                <a:sym typeface="Wingdings" panose="05000000000000000000" pitchFamily="2" charset="2"/>
              </a:rPr>
              <a:t>		</a:t>
            </a:r>
            <a:r>
              <a:rPr lang="sv-SE" altLang="sv-SE" sz="2600"/>
              <a:t>SPSS register </a:t>
            </a:r>
            <a:br>
              <a:rPr lang="sv-SE" altLang="sv-SE" sz="2600"/>
            </a:br>
            <a:r>
              <a:rPr lang="sv-SE" altLang="sv-SE" sz="2600"/>
              <a:t>			SPAD Correspondence Analysis </a:t>
            </a:r>
            <a:br>
              <a:rPr lang="sv-SE" altLang="sv-SE" sz="2600"/>
            </a:br>
            <a:endParaRPr lang="sv-SE" altLang="sv-SE" sz="2600"/>
          </a:p>
          <a:p>
            <a:pPr>
              <a:lnSpc>
                <a:spcPct val="90000"/>
              </a:lnSpc>
              <a:buFont typeface="Wingdings" panose="05000000000000000000" pitchFamily="2" charset="2"/>
              <a:buNone/>
            </a:pPr>
            <a:endParaRPr lang="sv-SE" altLang="sv-SE" sz="2600"/>
          </a:p>
          <a:p>
            <a:pPr>
              <a:lnSpc>
                <a:spcPct val="90000"/>
              </a:lnSpc>
            </a:pPr>
            <a:r>
              <a:rPr lang="sv-SE" altLang="sv-SE" sz="2400">
                <a:sym typeface="Wingdings" panose="05000000000000000000" pitchFamily="2" charset="2"/>
              </a:rPr>
              <a:t>Browsing and presentation</a:t>
            </a:r>
          </a:p>
          <a:p>
            <a:pPr>
              <a:lnSpc>
                <a:spcPct val="90000"/>
              </a:lnSpc>
              <a:buFont typeface="Wingdings" panose="05000000000000000000" pitchFamily="2" charset="2"/>
              <a:buNone/>
            </a:pPr>
            <a:endParaRPr lang="sv-SE" altLang="sv-SE" sz="2000">
              <a:solidFill>
                <a:schemeClr val="accent1"/>
              </a:solidFill>
              <a:sym typeface="Wingdings" panose="05000000000000000000" pitchFamily="2" charset="2"/>
            </a:endParaRPr>
          </a:p>
          <a:p>
            <a:pPr>
              <a:lnSpc>
                <a:spcPct val="90000"/>
              </a:lnSpc>
            </a:pPr>
            <a:endParaRPr lang="sv-SE" altLang="sv-SE" sz="2000"/>
          </a:p>
          <a:p>
            <a:pPr>
              <a:lnSpc>
                <a:spcPct val="90000"/>
              </a:lnSpc>
              <a:buFont typeface="Wingdings" panose="05000000000000000000" pitchFamily="2" charset="2"/>
              <a:buNone/>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sv-SE" altLang="sv-SE" sz="2400"/>
          </a:p>
          <a:p>
            <a:pPr>
              <a:lnSpc>
                <a:spcPct val="90000"/>
              </a:lnSpc>
            </a:pPr>
            <a:endParaRPr lang="en-GB" altLang="sv-SE"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GB" altLang="sv-SE"/>
              <a:t>DRH 2003</a:t>
            </a:r>
          </a:p>
        </p:txBody>
      </p:sp>
      <p:sp>
        <p:nvSpPr>
          <p:cNvPr id="4" name="Date Placeholder 3"/>
          <p:cNvSpPr>
            <a:spLocks noGrp="1"/>
          </p:cNvSpPr>
          <p:nvPr>
            <p:ph type="dt" sz="half" idx="12"/>
          </p:nvPr>
        </p:nvSpPr>
        <p:spPr/>
        <p:txBody>
          <a:bodyPr/>
          <a:lstStyle/>
          <a:p>
            <a:fld id="{EDB34A06-390F-45DA-95E9-7C26840F7C83}" type="datetime4">
              <a:rPr lang="en-GB" altLang="sv-SE"/>
              <a:pPr/>
              <a:t>17 February 2020</a:t>
            </a:fld>
            <a:endParaRPr lang="en-GB" altLang="sv-SE"/>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324975" cy="683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GB" altLang="sv-SE"/>
              <a:t>DRH 2003</a:t>
            </a:r>
          </a:p>
        </p:txBody>
      </p:sp>
      <p:sp>
        <p:nvSpPr>
          <p:cNvPr id="8" name="Date Placeholder 7"/>
          <p:cNvSpPr>
            <a:spLocks noGrp="1"/>
          </p:cNvSpPr>
          <p:nvPr>
            <p:ph type="dt" sz="half" idx="12"/>
          </p:nvPr>
        </p:nvSpPr>
        <p:spPr/>
        <p:txBody>
          <a:bodyPr/>
          <a:lstStyle/>
          <a:p>
            <a:fld id="{25777881-9554-413B-AA7B-EEAC8F1D38D7}" type="datetime4">
              <a:rPr lang="en-GB" altLang="sv-SE"/>
              <a:pPr/>
              <a:t>17 February 2020</a:t>
            </a:fld>
            <a:endParaRPr lang="en-GB" altLang="sv-SE"/>
          </a:p>
        </p:txBody>
      </p:sp>
      <p:pic>
        <p:nvPicPr>
          <p:cNvPr id="103433" name="Picture 9" descr="fries"/>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910388" y="765175"/>
            <a:ext cx="1973262" cy="381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8" name="Rectangle 4"/>
          <p:cNvSpPr>
            <a:spLocks noGrp="1" noChangeArrowheads="1"/>
          </p:cNvSpPr>
          <p:nvPr>
            <p:ph type="title"/>
          </p:nvPr>
        </p:nvSpPr>
        <p:spPr>
          <a:xfrm>
            <a:off x="684213" y="188913"/>
            <a:ext cx="7704137" cy="739775"/>
          </a:xfrm>
        </p:spPr>
        <p:txBody>
          <a:bodyPr/>
          <a:lstStyle/>
          <a:p>
            <a:r>
              <a:rPr lang="sv-SE" altLang="sv-SE" sz="2800"/>
              <a:t>Formation for the Public Sphere - Introduction</a:t>
            </a:r>
            <a:endParaRPr lang="en-GB" altLang="sv-SE" sz="2800"/>
          </a:p>
        </p:txBody>
      </p:sp>
      <p:sp>
        <p:nvSpPr>
          <p:cNvPr id="103429" name="Rectangle 5"/>
          <p:cNvSpPr>
            <a:spLocks noGrp="1" noChangeArrowheads="1"/>
          </p:cNvSpPr>
          <p:nvPr>
            <p:ph type="body" sz="half" idx="1"/>
          </p:nvPr>
        </p:nvSpPr>
        <p:spPr>
          <a:xfrm>
            <a:off x="468313" y="1557338"/>
            <a:ext cx="4027487" cy="4310062"/>
          </a:xfrm>
        </p:spPr>
        <p:txBody>
          <a:bodyPr/>
          <a:lstStyle/>
          <a:p>
            <a:r>
              <a:rPr lang="en-GB" altLang="sv-SE" sz="2800"/>
              <a:t>Swedish women pioneers </a:t>
            </a:r>
          </a:p>
          <a:p>
            <a:r>
              <a:rPr lang="sv-SE" altLang="sv-SE" sz="2800"/>
              <a:t>1880-1920</a:t>
            </a:r>
          </a:p>
          <a:p>
            <a:r>
              <a:rPr lang="sv-SE" altLang="sv-SE" sz="2800"/>
              <a:t>Important progress and innovations in:</a:t>
            </a:r>
            <a:br>
              <a:rPr lang="sv-SE" altLang="sv-SE" sz="2800"/>
            </a:br>
            <a:r>
              <a:rPr lang="sv-SE" altLang="sv-SE" sz="2800"/>
              <a:t>culture, philantrophy, education and healt-care. </a:t>
            </a:r>
            <a:endParaRPr lang="en-GB" altLang="sv-SE" sz="2800"/>
          </a:p>
        </p:txBody>
      </p:sp>
      <p:pic>
        <p:nvPicPr>
          <p:cNvPr id="103432" name="Picture 8" descr="margaretaskola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3716338"/>
            <a:ext cx="4176713" cy="264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4" name="Picture 10" descr="cle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908050"/>
            <a:ext cx="2224087" cy="299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ltLang="sv-SE"/>
              <a:t>DRH 2003</a:t>
            </a:r>
          </a:p>
        </p:txBody>
      </p:sp>
      <p:sp>
        <p:nvSpPr>
          <p:cNvPr id="6" name="Date Placeholder 6"/>
          <p:cNvSpPr>
            <a:spLocks noGrp="1"/>
          </p:cNvSpPr>
          <p:nvPr>
            <p:ph type="dt" sz="half" idx="12"/>
          </p:nvPr>
        </p:nvSpPr>
        <p:spPr/>
        <p:txBody>
          <a:bodyPr/>
          <a:lstStyle/>
          <a:p>
            <a:fld id="{A1638691-D8C9-4E27-B520-3A4A5176ECC3}" type="datetime4">
              <a:rPr lang="en-GB" altLang="sv-SE"/>
              <a:pPr/>
              <a:t>17 February 2020</a:t>
            </a:fld>
            <a:endParaRPr lang="en-GB" altLang="sv-SE"/>
          </a:p>
        </p:txBody>
      </p:sp>
      <p:sp>
        <p:nvSpPr>
          <p:cNvPr id="106498" name="Rectangle 2"/>
          <p:cNvSpPr>
            <a:spLocks noGrp="1" noChangeArrowheads="1"/>
          </p:cNvSpPr>
          <p:nvPr>
            <p:ph type="title"/>
          </p:nvPr>
        </p:nvSpPr>
        <p:spPr>
          <a:xfrm>
            <a:off x="755650" y="333375"/>
            <a:ext cx="7775575" cy="668338"/>
          </a:xfrm>
        </p:spPr>
        <p:txBody>
          <a:bodyPr/>
          <a:lstStyle/>
          <a:p>
            <a:r>
              <a:rPr lang="en-GB" altLang="sv-SE" sz="4000"/>
              <a:t>The concept of symbolic capital </a:t>
            </a:r>
          </a:p>
        </p:txBody>
      </p:sp>
      <p:sp>
        <p:nvSpPr>
          <p:cNvPr id="106500" name="Rectangle 4"/>
          <p:cNvSpPr>
            <a:spLocks noGrp="1" noChangeArrowheads="1"/>
          </p:cNvSpPr>
          <p:nvPr>
            <p:ph type="body" sz="half" idx="2"/>
          </p:nvPr>
        </p:nvSpPr>
        <p:spPr>
          <a:xfrm>
            <a:off x="827088" y="1557338"/>
            <a:ext cx="7859712" cy="4310062"/>
          </a:xfrm>
        </p:spPr>
        <p:txBody>
          <a:bodyPr/>
          <a:lstStyle/>
          <a:p>
            <a:r>
              <a:rPr lang="sv-SE" altLang="sv-SE" sz="2800"/>
              <a:t>Assets </a:t>
            </a:r>
            <a:r>
              <a:rPr lang="en-GB" altLang="sv-SE" sz="2800"/>
              <a:t>or resources acknowledged by social groups</a:t>
            </a:r>
            <a:endParaRPr lang="sv-SE" altLang="sv-SE" sz="2800"/>
          </a:p>
          <a:p>
            <a:r>
              <a:rPr lang="sv-SE" altLang="sv-SE" sz="2800"/>
              <a:t>Relational concept</a:t>
            </a:r>
          </a:p>
          <a:p>
            <a:r>
              <a:rPr lang="sv-SE" altLang="sv-SE" sz="2800"/>
              <a:t>Distribution of assets</a:t>
            </a:r>
          </a:p>
          <a:p>
            <a:r>
              <a:rPr lang="sv-SE" altLang="sv-SE" sz="2800"/>
              <a:t>Women invested in many different spheres simultaneously</a:t>
            </a:r>
          </a:p>
          <a:p>
            <a:r>
              <a:rPr lang="sv-SE" altLang="sv-SE" sz="2800"/>
              <a:t>Map of Stockholm  </a:t>
            </a:r>
            <a:r>
              <a:rPr lang="sv-SE" altLang="sv-SE" sz="2800">
                <a:sym typeface="Wingdings" panose="05000000000000000000" pitchFamily="2" charset="2"/>
                <a:hlinkClick r:id="" action="ppaction://noaction"/>
              </a:rPr>
              <a:t></a:t>
            </a:r>
            <a:endParaRPr lang="sv-SE" altLang="sv-SE" sz="2800"/>
          </a:p>
          <a:p>
            <a:endParaRPr lang="sv-SE" altLang="sv-SE" sz="2800"/>
          </a:p>
          <a:p>
            <a:endParaRPr lang="sv-SE" altLang="sv-SE" sz="2800"/>
          </a:p>
          <a:p>
            <a:endParaRPr lang="en-GB" altLang="sv-SE" sz="2800"/>
          </a:p>
        </p:txBody>
      </p:sp>
      <p:sp>
        <p:nvSpPr>
          <p:cNvPr id="106502" name="Text Box 6"/>
          <p:cNvSpPr txBox="1">
            <a:spLocks noChangeArrowheads="1"/>
          </p:cNvSpPr>
          <p:nvPr/>
        </p:nvSpPr>
        <p:spPr bwMode="auto">
          <a:xfrm>
            <a:off x="4572000" y="458152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sv-S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2"/>
          <p:cNvSpPr>
            <a:spLocks noGrp="1"/>
          </p:cNvSpPr>
          <p:nvPr>
            <p:ph type="ftr" sz="quarter" idx="10"/>
          </p:nvPr>
        </p:nvSpPr>
        <p:spPr/>
        <p:txBody>
          <a:bodyPr/>
          <a:lstStyle/>
          <a:p>
            <a:r>
              <a:rPr lang="en-GB" altLang="sv-SE"/>
              <a:t>DRH 2003</a:t>
            </a:r>
          </a:p>
        </p:txBody>
      </p:sp>
      <p:sp>
        <p:nvSpPr>
          <p:cNvPr id="47" name="Date Placeholder 4"/>
          <p:cNvSpPr>
            <a:spLocks noGrp="1"/>
          </p:cNvSpPr>
          <p:nvPr>
            <p:ph type="dt" sz="half" idx="12"/>
          </p:nvPr>
        </p:nvSpPr>
        <p:spPr/>
        <p:txBody>
          <a:bodyPr/>
          <a:lstStyle/>
          <a:p>
            <a:fld id="{C79F4420-79E1-41F4-A4B2-298F657DF9EE}" type="datetime4">
              <a:rPr lang="en-GB" altLang="sv-SE"/>
              <a:pPr/>
              <a:t>17 February 2020</a:t>
            </a:fld>
            <a:endParaRPr lang="en-GB" altLang="sv-SE"/>
          </a:p>
        </p:txBody>
      </p:sp>
      <p:pic>
        <p:nvPicPr>
          <p:cNvPr id="108547" name="Picture 3" descr="sth1918"/>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71438" y="0"/>
            <a:ext cx="9072562" cy="638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8" name="Text Box 4"/>
          <p:cNvSpPr txBox="1">
            <a:spLocks noChangeArrowheads="1"/>
          </p:cNvSpPr>
          <p:nvPr/>
        </p:nvSpPr>
        <p:spPr bwMode="auto">
          <a:xfrm>
            <a:off x="6372225" y="6381750"/>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sp>
        <p:nvSpPr>
          <p:cNvPr id="108549" name="Line 5"/>
          <p:cNvSpPr>
            <a:spLocks noChangeShapeType="1"/>
          </p:cNvSpPr>
          <p:nvPr/>
        </p:nvSpPr>
        <p:spPr bwMode="auto">
          <a:xfrm flipV="1">
            <a:off x="2843213" y="981075"/>
            <a:ext cx="316865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8569" name="AutoShape 25"/>
          <p:cNvSpPr>
            <a:spLocks noChangeArrowheads="1"/>
          </p:cNvSpPr>
          <p:nvPr/>
        </p:nvSpPr>
        <p:spPr bwMode="auto">
          <a:xfrm>
            <a:off x="3563938" y="133985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0" name="AutoShape 26"/>
          <p:cNvSpPr>
            <a:spLocks noChangeArrowheads="1"/>
          </p:cNvSpPr>
          <p:nvPr/>
        </p:nvSpPr>
        <p:spPr bwMode="auto">
          <a:xfrm>
            <a:off x="3635375" y="155575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1" name="AutoShape 27"/>
          <p:cNvSpPr>
            <a:spLocks noChangeArrowheads="1"/>
          </p:cNvSpPr>
          <p:nvPr/>
        </p:nvSpPr>
        <p:spPr bwMode="auto">
          <a:xfrm flipH="1">
            <a:off x="3779838" y="155575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2" name="AutoShape 28"/>
          <p:cNvSpPr>
            <a:spLocks noChangeArrowheads="1"/>
          </p:cNvSpPr>
          <p:nvPr/>
        </p:nvSpPr>
        <p:spPr bwMode="auto">
          <a:xfrm>
            <a:off x="3995738" y="19161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3" name="AutoShape 29"/>
          <p:cNvSpPr>
            <a:spLocks noChangeArrowheads="1"/>
          </p:cNvSpPr>
          <p:nvPr/>
        </p:nvSpPr>
        <p:spPr bwMode="auto">
          <a:xfrm>
            <a:off x="4356100" y="133985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4" name="AutoShape 30"/>
          <p:cNvSpPr>
            <a:spLocks noChangeArrowheads="1"/>
          </p:cNvSpPr>
          <p:nvPr/>
        </p:nvSpPr>
        <p:spPr bwMode="auto">
          <a:xfrm>
            <a:off x="3922713" y="12684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5" name="AutoShape 31"/>
          <p:cNvSpPr>
            <a:spLocks noChangeArrowheads="1"/>
          </p:cNvSpPr>
          <p:nvPr/>
        </p:nvSpPr>
        <p:spPr bwMode="auto">
          <a:xfrm>
            <a:off x="3706813" y="12684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6" name="AutoShape 32"/>
          <p:cNvSpPr>
            <a:spLocks noChangeArrowheads="1"/>
          </p:cNvSpPr>
          <p:nvPr/>
        </p:nvSpPr>
        <p:spPr bwMode="auto">
          <a:xfrm>
            <a:off x="4572000" y="1195388"/>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7" name="AutoShape 33"/>
          <p:cNvSpPr>
            <a:spLocks noChangeArrowheads="1"/>
          </p:cNvSpPr>
          <p:nvPr/>
        </p:nvSpPr>
        <p:spPr bwMode="auto">
          <a:xfrm>
            <a:off x="4643438" y="10525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79" name="AutoShape 35"/>
          <p:cNvSpPr>
            <a:spLocks noChangeArrowheads="1"/>
          </p:cNvSpPr>
          <p:nvPr/>
        </p:nvSpPr>
        <p:spPr bwMode="auto">
          <a:xfrm>
            <a:off x="4787900" y="155575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0" name="AutoShape 36"/>
          <p:cNvSpPr>
            <a:spLocks noChangeArrowheads="1"/>
          </p:cNvSpPr>
          <p:nvPr/>
        </p:nvSpPr>
        <p:spPr bwMode="auto">
          <a:xfrm>
            <a:off x="4859338" y="14843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1" name="AutoShape 37"/>
          <p:cNvSpPr>
            <a:spLocks noChangeArrowheads="1"/>
          </p:cNvSpPr>
          <p:nvPr/>
        </p:nvSpPr>
        <p:spPr bwMode="auto">
          <a:xfrm>
            <a:off x="5291138" y="17002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2" name="AutoShape 38"/>
          <p:cNvSpPr>
            <a:spLocks noChangeArrowheads="1"/>
          </p:cNvSpPr>
          <p:nvPr/>
        </p:nvSpPr>
        <p:spPr bwMode="auto">
          <a:xfrm>
            <a:off x="4932363" y="2060575"/>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3" name="AutoShape 39"/>
          <p:cNvSpPr>
            <a:spLocks noChangeArrowheads="1"/>
          </p:cNvSpPr>
          <p:nvPr/>
        </p:nvSpPr>
        <p:spPr bwMode="auto">
          <a:xfrm>
            <a:off x="5003800" y="220345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4" name="AutoShape 40"/>
          <p:cNvSpPr>
            <a:spLocks noChangeArrowheads="1"/>
          </p:cNvSpPr>
          <p:nvPr/>
        </p:nvSpPr>
        <p:spPr bwMode="auto">
          <a:xfrm>
            <a:off x="5148263" y="220345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85" name="AutoShape 41"/>
          <p:cNvSpPr>
            <a:spLocks noChangeArrowheads="1"/>
          </p:cNvSpPr>
          <p:nvPr/>
        </p:nvSpPr>
        <p:spPr bwMode="auto">
          <a:xfrm>
            <a:off x="5148263" y="25638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6" name="AutoShape 42"/>
          <p:cNvSpPr>
            <a:spLocks noChangeArrowheads="1"/>
          </p:cNvSpPr>
          <p:nvPr/>
        </p:nvSpPr>
        <p:spPr bwMode="auto">
          <a:xfrm>
            <a:off x="4787900" y="2708275"/>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7" name="AutoShape 43"/>
          <p:cNvSpPr>
            <a:spLocks noChangeArrowheads="1"/>
          </p:cNvSpPr>
          <p:nvPr/>
        </p:nvSpPr>
        <p:spPr bwMode="auto">
          <a:xfrm>
            <a:off x="4714875" y="2563813"/>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8" name="AutoShape 44"/>
          <p:cNvSpPr>
            <a:spLocks noChangeArrowheads="1"/>
          </p:cNvSpPr>
          <p:nvPr/>
        </p:nvSpPr>
        <p:spPr bwMode="auto">
          <a:xfrm>
            <a:off x="3995738" y="3068638"/>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89" name="AutoShape 45"/>
          <p:cNvSpPr>
            <a:spLocks noChangeArrowheads="1"/>
          </p:cNvSpPr>
          <p:nvPr/>
        </p:nvSpPr>
        <p:spPr bwMode="auto">
          <a:xfrm>
            <a:off x="3995738" y="2420938"/>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90" name="AutoShape 46"/>
          <p:cNvSpPr>
            <a:spLocks noChangeArrowheads="1"/>
          </p:cNvSpPr>
          <p:nvPr/>
        </p:nvSpPr>
        <p:spPr bwMode="auto">
          <a:xfrm>
            <a:off x="4211638" y="3284538"/>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91" name="AutoShape 47"/>
          <p:cNvSpPr>
            <a:spLocks noChangeArrowheads="1"/>
          </p:cNvSpPr>
          <p:nvPr/>
        </p:nvSpPr>
        <p:spPr bwMode="auto">
          <a:xfrm>
            <a:off x="3275013" y="23479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92" name="AutoShape 48"/>
          <p:cNvSpPr>
            <a:spLocks noChangeArrowheads="1"/>
          </p:cNvSpPr>
          <p:nvPr/>
        </p:nvSpPr>
        <p:spPr bwMode="auto">
          <a:xfrm>
            <a:off x="2771775" y="2995613"/>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8593" name="AutoShape 49"/>
          <p:cNvSpPr>
            <a:spLocks noChangeArrowheads="1"/>
          </p:cNvSpPr>
          <p:nvPr/>
        </p:nvSpPr>
        <p:spPr bwMode="auto">
          <a:xfrm>
            <a:off x="3348038" y="2420938"/>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4" name="AutoShape 50"/>
          <p:cNvSpPr>
            <a:spLocks noChangeArrowheads="1"/>
          </p:cNvSpPr>
          <p:nvPr/>
        </p:nvSpPr>
        <p:spPr bwMode="auto">
          <a:xfrm>
            <a:off x="3706813" y="198755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5" name="AutoShape 51"/>
          <p:cNvSpPr>
            <a:spLocks noChangeArrowheads="1"/>
          </p:cNvSpPr>
          <p:nvPr/>
        </p:nvSpPr>
        <p:spPr bwMode="auto">
          <a:xfrm>
            <a:off x="3635375" y="2276475"/>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6" name="AutoShape 52"/>
          <p:cNvSpPr>
            <a:spLocks noChangeArrowheads="1"/>
          </p:cNvSpPr>
          <p:nvPr/>
        </p:nvSpPr>
        <p:spPr bwMode="auto">
          <a:xfrm>
            <a:off x="3779838" y="2852738"/>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7" name="AutoShape 53"/>
          <p:cNvSpPr>
            <a:spLocks noChangeArrowheads="1"/>
          </p:cNvSpPr>
          <p:nvPr/>
        </p:nvSpPr>
        <p:spPr bwMode="auto">
          <a:xfrm>
            <a:off x="3563938" y="2924175"/>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8" name="AutoShape 54"/>
          <p:cNvSpPr>
            <a:spLocks noChangeArrowheads="1"/>
          </p:cNvSpPr>
          <p:nvPr/>
        </p:nvSpPr>
        <p:spPr bwMode="auto">
          <a:xfrm>
            <a:off x="3203575" y="3500438"/>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599" name="AutoShape 55"/>
          <p:cNvSpPr>
            <a:spLocks noChangeArrowheads="1"/>
          </p:cNvSpPr>
          <p:nvPr/>
        </p:nvSpPr>
        <p:spPr bwMode="auto">
          <a:xfrm>
            <a:off x="3779838" y="386080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0" name="AutoShape 56"/>
          <p:cNvSpPr>
            <a:spLocks noChangeArrowheads="1"/>
          </p:cNvSpPr>
          <p:nvPr/>
        </p:nvSpPr>
        <p:spPr bwMode="auto">
          <a:xfrm>
            <a:off x="3059113" y="17002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1" name="AutoShape 57"/>
          <p:cNvSpPr>
            <a:spLocks noChangeArrowheads="1"/>
          </p:cNvSpPr>
          <p:nvPr/>
        </p:nvSpPr>
        <p:spPr bwMode="auto">
          <a:xfrm>
            <a:off x="3203575" y="1844675"/>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2" name="AutoShape 58"/>
          <p:cNvSpPr>
            <a:spLocks noChangeArrowheads="1"/>
          </p:cNvSpPr>
          <p:nvPr/>
        </p:nvSpPr>
        <p:spPr bwMode="auto">
          <a:xfrm>
            <a:off x="3132138" y="2060575"/>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3" name="AutoShape 59"/>
          <p:cNvSpPr>
            <a:spLocks noChangeArrowheads="1"/>
          </p:cNvSpPr>
          <p:nvPr/>
        </p:nvSpPr>
        <p:spPr bwMode="auto">
          <a:xfrm>
            <a:off x="3203575" y="220345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4" name="AutoShape 60"/>
          <p:cNvSpPr>
            <a:spLocks noChangeArrowheads="1"/>
          </p:cNvSpPr>
          <p:nvPr/>
        </p:nvSpPr>
        <p:spPr bwMode="auto">
          <a:xfrm>
            <a:off x="3779838" y="5229225"/>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5" name="AutoShape 61"/>
          <p:cNvSpPr>
            <a:spLocks noChangeArrowheads="1"/>
          </p:cNvSpPr>
          <p:nvPr/>
        </p:nvSpPr>
        <p:spPr bwMode="auto">
          <a:xfrm>
            <a:off x="3635375" y="5156200"/>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6" name="AutoShape 62"/>
          <p:cNvSpPr>
            <a:spLocks noChangeArrowheads="1"/>
          </p:cNvSpPr>
          <p:nvPr/>
        </p:nvSpPr>
        <p:spPr bwMode="auto">
          <a:xfrm>
            <a:off x="2124075" y="3211513"/>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7" name="AutoShape 63"/>
          <p:cNvSpPr>
            <a:spLocks noChangeArrowheads="1"/>
          </p:cNvSpPr>
          <p:nvPr/>
        </p:nvSpPr>
        <p:spPr bwMode="auto">
          <a:xfrm>
            <a:off x="2124075" y="3284538"/>
            <a:ext cx="71438"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8" name="AutoShape 64"/>
          <p:cNvSpPr>
            <a:spLocks noChangeArrowheads="1"/>
          </p:cNvSpPr>
          <p:nvPr/>
        </p:nvSpPr>
        <p:spPr bwMode="auto">
          <a:xfrm>
            <a:off x="2843213" y="1484313"/>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09" name="AutoShape 65"/>
          <p:cNvSpPr>
            <a:spLocks noChangeArrowheads="1"/>
          </p:cNvSpPr>
          <p:nvPr/>
        </p:nvSpPr>
        <p:spPr bwMode="auto">
          <a:xfrm>
            <a:off x="2627313" y="1987550"/>
            <a:ext cx="71437" cy="730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08614" name="Freeform 70"/>
          <p:cNvSpPr>
            <a:spLocks/>
          </p:cNvSpPr>
          <p:nvPr/>
        </p:nvSpPr>
        <p:spPr bwMode="auto">
          <a:xfrm>
            <a:off x="2892425" y="1125538"/>
            <a:ext cx="2519363" cy="1919287"/>
          </a:xfrm>
          <a:custGeom>
            <a:avLst/>
            <a:gdLst>
              <a:gd name="T0" fmla="*/ 423 w 1587"/>
              <a:gd name="T1" fmla="*/ 106 h 1134"/>
              <a:gd name="T2" fmla="*/ 15 w 1587"/>
              <a:gd name="T3" fmla="*/ 333 h 1134"/>
              <a:gd name="T4" fmla="*/ 332 w 1587"/>
              <a:gd name="T5" fmla="*/ 877 h 1134"/>
              <a:gd name="T6" fmla="*/ 1421 w 1587"/>
              <a:gd name="T7" fmla="*/ 1013 h 1134"/>
              <a:gd name="T8" fmla="*/ 1330 w 1587"/>
              <a:gd name="T9" fmla="*/ 151 h 1134"/>
              <a:gd name="T10" fmla="*/ 423 w 1587"/>
              <a:gd name="T11" fmla="*/ 106 h 1134"/>
            </a:gdLst>
            <a:ahLst/>
            <a:cxnLst>
              <a:cxn ang="0">
                <a:pos x="T0" y="T1"/>
              </a:cxn>
              <a:cxn ang="0">
                <a:pos x="T2" y="T3"/>
              </a:cxn>
              <a:cxn ang="0">
                <a:pos x="T4" y="T5"/>
              </a:cxn>
              <a:cxn ang="0">
                <a:pos x="T6" y="T7"/>
              </a:cxn>
              <a:cxn ang="0">
                <a:pos x="T8" y="T9"/>
              </a:cxn>
              <a:cxn ang="0">
                <a:pos x="T10" y="T11"/>
              </a:cxn>
            </a:cxnLst>
            <a:rect l="0" t="0" r="r" b="b"/>
            <a:pathLst>
              <a:path w="1587" h="1134">
                <a:moveTo>
                  <a:pt x="423" y="106"/>
                </a:moveTo>
                <a:cubicBezTo>
                  <a:pt x="204" y="136"/>
                  <a:pt x="30" y="205"/>
                  <a:pt x="15" y="333"/>
                </a:cubicBezTo>
                <a:cubicBezTo>
                  <a:pt x="0" y="461"/>
                  <a:pt x="98" y="764"/>
                  <a:pt x="332" y="877"/>
                </a:cubicBezTo>
                <a:cubicBezTo>
                  <a:pt x="566" y="990"/>
                  <a:pt x="1255" y="1134"/>
                  <a:pt x="1421" y="1013"/>
                </a:cubicBezTo>
                <a:cubicBezTo>
                  <a:pt x="1587" y="892"/>
                  <a:pt x="1496" y="302"/>
                  <a:pt x="1330" y="151"/>
                </a:cubicBezTo>
                <a:cubicBezTo>
                  <a:pt x="1164" y="0"/>
                  <a:pt x="642" y="76"/>
                  <a:pt x="423" y="106"/>
                </a:cubicBez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sv-SE"/>
              <a:t>DRH 2003</a:t>
            </a:r>
          </a:p>
        </p:txBody>
      </p:sp>
      <p:sp>
        <p:nvSpPr>
          <p:cNvPr id="5" name="Date Placeholder 5"/>
          <p:cNvSpPr>
            <a:spLocks noGrp="1"/>
          </p:cNvSpPr>
          <p:nvPr>
            <p:ph type="dt" sz="half" idx="12"/>
          </p:nvPr>
        </p:nvSpPr>
        <p:spPr/>
        <p:txBody>
          <a:bodyPr/>
          <a:lstStyle/>
          <a:p>
            <a:fld id="{CC60FD8C-55F5-43FA-A5E0-AC865435B1EE}" type="datetime4">
              <a:rPr lang="en-GB" altLang="sv-SE"/>
              <a:pPr/>
              <a:t>17 February 2020</a:t>
            </a:fld>
            <a:endParaRPr lang="en-GB" altLang="sv-SE"/>
          </a:p>
        </p:txBody>
      </p:sp>
      <p:sp>
        <p:nvSpPr>
          <p:cNvPr id="109570" name="Rectangle 2"/>
          <p:cNvSpPr>
            <a:spLocks noGrp="1" noChangeArrowheads="1"/>
          </p:cNvSpPr>
          <p:nvPr>
            <p:ph type="title"/>
          </p:nvPr>
        </p:nvSpPr>
        <p:spPr>
          <a:xfrm>
            <a:off x="457200" y="457200"/>
            <a:ext cx="8147050" cy="1027113"/>
          </a:xfrm>
        </p:spPr>
        <p:txBody>
          <a:bodyPr/>
          <a:lstStyle/>
          <a:p>
            <a:r>
              <a:rPr lang="en-GB" altLang="sv-SE" b="1"/>
              <a:t>Prosopography</a:t>
            </a:r>
          </a:p>
        </p:txBody>
      </p:sp>
      <p:sp>
        <p:nvSpPr>
          <p:cNvPr id="109571" name="Rectangle 3"/>
          <p:cNvSpPr>
            <a:spLocks noGrp="1" noChangeArrowheads="1"/>
          </p:cNvSpPr>
          <p:nvPr>
            <p:ph type="body" idx="1"/>
          </p:nvPr>
        </p:nvSpPr>
        <p:spPr>
          <a:xfrm>
            <a:off x="468313" y="1628775"/>
            <a:ext cx="8218487" cy="4238625"/>
          </a:xfrm>
        </p:spPr>
        <p:txBody>
          <a:bodyPr/>
          <a:lstStyle/>
          <a:p>
            <a:pPr>
              <a:buFont typeface="Wingdings" panose="05000000000000000000" pitchFamily="2" charset="2"/>
              <a:buNone/>
            </a:pPr>
            <a:r>
              <a:rPr lang="en-GB" altLang="sv-SE" sz="2800"/>
              <a:t>Broady, D, “French prosopography: definition and suggested readings”, </a:t>
            </a:r>
            <a:r>
              <a:rPr lang="en-GB" altLang="sv-SE" sz="2800" i="1"/>
              <a:t>Poetics, 2002:</a:t>
            </a:r>
            <a:endParaRPr lang="en-GB" altLang="sv-SE" sz="2800"/>
          </a:p>
          <a:p>
            <a:r>
              <a:rPr lang="en-GB" altLang="sv-SE" sz="2800"/>
              <a:t>comprehensive collection of data </a:t>
            </a:r>
          </a:p>
          <a:p>
            <a:r>
              <a:rPr lang="en-GB" altLang="sv-SE" sz="2800"/>
              <a:t>collect information on the same categories for all individuals </a:t>
            </a:r>
          </a:p>
          <a:p>
            <a:r>
              <a:rPr lang="en-GB" altLang="sv-SE" sz="2800"/>
              <a:t>analyse strategies and formations of certain social groups </a:t>
            </a:r>
          </a:p>
          <a:p>
            <a:r>
              <a:rPr lang="en-GB" altLang="sv-SE" sz="2800"/>
              <a:t>structure of the field </a:t>
            </a:r>
          </a:p>
          <a:p>
            <a:pPr>
              <a:buFont typeface="Wingdings" panose="05000000000000000000" pitchFamily="2" charset="2"/>
              <a:buNone/>
            </a:pPr>
            <a:endParaRPr lang="en-GB" altLang="sv-SE"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GB" altLang="sv-SE"/>
              <a:t>DRH 2003</a:t>
            </a:r>
          </a:p>
        </p:txBody>
      </p:sp>
      <p:sp>
        <p:nvSpPr>
          <p:cNvPr id="5" name="Date Placeholder 6"/>
          <p:cNvSpPr>
            <a:spLocks noGrp="1"/>
          </p:cNvSpPr>
          <p:nvPr>
            <p:ph type="dt" sz="half" idx="12"/>
          </p:nvPr>
        </p:nvSpPr>
        <p:spPr/>
        <p:txBody>
          <a:bodyPr/>
          <a:lstStyle/>
          <a:p>
            <a:fld id="{B10F1DA4-8036-4911-9C50-8326803DD8EA}" type="datetime4">
              <a:rPr lang="en-GB" altLang="sv-SE"/>
              <a:pPr/>
              <a:t>17 February 2020</a:t>
            </a:fld>
            <a:endParaRPr lang="en-GB" altLang="sv-SE"/>
          </a:p>
        </p:txBody>
      </p:sp>
      <p:sp>
        <p:nvSpPr>
          <p:cNvPr id="110594" name="Rectangle 2"/>
          <p:cNvSpPr>
            <a:spLocks noGrp="1" noChangeArrowheads="1"/>
          </p:cNvSpPr>
          <p:nvPr>
            <p:ph type="title"/>
          </p:nvPr>
        </p:nvSpPr>
        <p:spPr>
          <a:xfrm>
            <a:off x="827088" y="476250"/>
            <a:ext cx="8002587" cy="884238"/>
          </a:xfrm>
        </p:spPr>
        <p:txBody>
          <a:bodyPr/>
          <a:lstStyle/>
          <a:p>
            <a:r>
              <a:rPr lang="sv-SE" altLang="sv-SE"/>
              <a:t>Types of capital</a:t>
            </a:r>
            <a:endParaRPr lang="en-GB" altLang="sv-SE"/>
          </a:p>
        </p:txBody>
      </p:sp>
      <p:sp>
        <p:nvSpPr>
          <p:cNvPr id="110595" name="Rectangle 3"/>
          <p:cNvSpPr>
            <a:spLocks noGrp="1" noChangeArrowheads="1"/>
          </p:cNvSpPr>
          <p:nvPr>
            <p:ph type="body" sz="half" idx="1"/>
          </p:nvPr>
        </p:nvSpPr>
        <p:spPr>
          <a:xfrm>
            <a:off x="1476375" y="1484313"/>
            <a:ext cx="6408738" cy="4383087"/>
          </a:xfrm>
        </p:spPr>
        <p:txBody>
          <a:bodyPr/>
          <a:lstStyle/>
          <a:p>
            <a:r>
              <a:rPr lang="en-GB" altLang="sv-SE" sz="2800" b="1"/>
              <a:t>Inherited Capital (social origin)</a:t>
            </a:r>
          </a:p>
          <a:p>
            <a:r>
              <a:rPr lang="en-GB" altLang="sv-SE" sz="2800" b="1"/>
              <a:t>Educational capital</a:t>
            </a:r>
          </a:p>
          <a:p>
            <a:r>
              <a:rPr lang="en-GB" altLang="sv-SE" sz="2800" b="1"/>
              <a:t>Social capital</a:t>
            </a:r>
          </a:p>
          <a:p>
            <a:r>
              <a:rPr lang="en-GB" altLang="sv-SE" sz="2800" b="1"/>
              <a:t>Economic capital</a:t>
            </a:r>
          </a:p>
          <a:p>
            <a:r>
              <a:rPr lang="en-GB" altLang="sv-SE" sz="2800" b="1"/>
              <a:t>Political and religious capital</a:t>
            </a:r>
          </a:p>
          <a:p>
            <a:r>
              <a:rPr lang="en-GB" altLang="sv-SE" sz="2800" b="1"/>
              <a:t>Specific symbolic capital</a:t>
            </a:r>
          </a:p>
          <a:p>
            <a:endParaRPr lang="en-GB" altLang="sv-SE" sz="2800" b="1"/>
          </a:p>
          <a:p>
            <a:endParaRPr lang="en-GB" altLang="sv-SE"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ltLang="sv-SE"/>
              <a:t>DRH 2003</a:t>
            </a:r>
          </a:p>
        </p:txBody>
      </p:sp>
      <p:sp>
        <p:nvSpPr>
          <p:cNvPr id="6" name="Date Placeholder 5"/>
          <p:cNvSpPr>
            <a:spLocks noGrp="1"/>
          </p:cNvSpPr>
          <p:nvPr>
            <p:ph type="dt" sz="half" idx="12"/>
          </p:nvPr>
        </p:nvSpPr>
        <p:spPr/>
        <p:txBody>
          <a:bodyPr/>
          <a:lstStyle/>
          <a:p>
            <a:fld id="{690E404F-5BA1-43BA-9389-268124AB255E}" type="datetime4">
              <a:rPr lang="en-GB" altLang="sv-SE"/>
              <a:pPr/>
              <a:t>17 February 2020</a:t>
            </a:fld>
            <a:endParaRPr lang="en-GB" altLang="sv-SE"/>
          </a:p>
        </p:txBody>
      </p:sp>
      <p:sp>
        <p:nvSpPr>
          <p:cNvPr id="111618" name="Rectangle 2"/>
          <p:cNvSpPr>
            <a:spLocks noGrp="1" noChangeArrowheads="1"/>
          </p:cNvSpPr>
          <p:nvPr>
            <p:ph type="title"/>
          </p:nvPr>
        </p:nvSpPr>
        <p:spPr>
          <a:xfrm>
            <a:off x="900113" y="476250"/>
            <a:ext cx="8002587" cy="955675"/>
          </a:xfrm>
        </p:spPr>
        <p:txBody>
          <a:bodyPr/>
          <a:lstStyle/>
          <a:p>
            <a:r>
              <a:rPr lang="en-GB" altLang="sv-SE"/>
              <a:t>Capital Descriptions </a:t>
            </a:r>
          </a:p>
        </p:txBody>
      </p:sp>
      <p:sp>
        <p:nvSpPr>
          <p:cNvPr id="111619" name="Rectangle 3"/>
          <p:cNvSpPr>
            <a:spLocks noGrp="1" noChangeArrowheads="1"/>
          </p:cNvSpPr>
          <p:nvPr>
            <p:ph type="body" idx="1"/>
          </p:nvPr>
        </p:nvSpPr>
        <p:spPr>
          <a:xfrm>
            <a:off x="468313" y="1557338"/>
            <a:ext cx="8229600" cy="3886200"/>
          </a:xfrm>
        </p:spPr>
        <p:txBody>
          <a:bodyPr/>
          <a:lstStyle/>
          <a:p>
            <a:r>
              <a:rPr lang="sv-SE" altLang="sv-SE"/>
              <a:t>So far &gt;40 comprehensive biographies/capital descriptions</a:t>
            </a:r>
          </a:p>
          <a:p>
            <a:r>
              <a:rPr lang="sv-SE" altLang="sv-SE"/>
              <a:t>842 less detailed capital descriptions</a:t>
            </a:r>
          </a:p>
          <a:p>
            <a:r>
              <a:rPr lang="sv-SE" altLang="sv-SE"/>
              <a:t>All capital descriptions include a core dataset of 60 variables encoded according to the TEI DTD with additional tagset Names and Dates. </a:t>
            </a:r>
          </a:p>
          <a:p>
            <a:pPr>
              <a:buFont typeface="Wingdings" panose="05000000000000000000" pitchFamily="2" charset="2"/>
              <a:buNone/>
            </a:pPr>
            <a:endParaRPr lang="en-GB" altLang="sv-SE"/>
          </a:p>
        </p:txBody>
      </p:sp>
      <p:sp>
        <p:nvSpPr>
          <p:cNvPr id="111620" name="Text Box 4"/>
          <p:cNvSpPr txBox="1">
            <a:spLocks noChangeArrowheads="1"/>
          </p:cNvSpPr>
          <p:nvPr/>
        </p:nvSpPr>
        <p:spPr bwMode="auto">
          <a:xfrm>
            <a:off x="6732588" y="55165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v-SE" altLang="sv-SE">
                <a:sym typeface="Wingdings" panose="05000000000000000000" pitchFamily="2" charset="2"/>
                <a:hlinkClick r:id="" action="ppaction://noaction"/>
              </a:rPr>
              <a:t></a:t>
            </a:r>
            <a:endParaRPr lang="en-GB" altLang="sv-S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p:cNvSpPr>
            <a:spLocks noGrp="1"/>
          </p:cNvSpPr>
          <p:nvPr>
            <p:ph type="ftr" sz="quarter" idx="10"/>
          </p:nvPr>
        </p:nvSpPr>
        <p:spPr/>
        <p:txBody>
          <a:bodyPr/>
          <a:lstStyle/>
          <a:p>
            <a:r>
              <a:rPr lang="en-GB" altLang="sv-SE"/>
              <a:t>DRH 2003</a:t>
            </a:r>
          </a:p>
        </p:txBody>
      </p:sp>
      <p:sp>
        <p:nvSpPr>
          <p:cNvPr id="27" name="Date Placeholder 3"/>
          <p:cNvSpPr>
            <a:spLocks noGrp="1"/>
          </p:cNvSpPr>
          <p:nvPr>
            <p:ph type="dt" sz="half" idx="12"/>
          </p:nvPr>
        </p:nvSpPr>
        <p:spPr/>
        <p:txBody>
          <a:bodyPr/>
          <a:lstStyle/>
          <a:p>
            <a:fld id="{C6B3716E-BCBF-4867-95DA-02CF3A0F720C}" type="datetime4">
              <a:rPr lang="en-GB" altLang="sv-SE"/>
              <a:pPr/>
              <a:t>17 February 2020</a:t>
            </a:fld>
            <a:endParaRPr lang="en-GB" altLang="sv-SE"/>
          </a:p>
        </p:txBody>
      </p:sp>
      <p:sp>
        <p:nvSpPr>
          <p:cNvPr id="124933" name="Rectangle 5"/>
          <p:cNvSpPr>
            <a:spLocks noChangeArrowheads="1"/>
          </p:cNvSpPr>
          <p:nvPr/>
        </p:nvSpPr>
        <p:spPr bwMode="auto">
          <a:xfrm>
            <a:off x="611188" y="692150"/>
            <a:ext cx="7705725" cy="5616575"/>
          </a:xfrm>
          <a:prstGeom prst="rect">
            <a:avLst/>
          </a:prstGeom>
          <a:solidFill>
            <a:schemeClr val="accent1">
              <a:alpha val="25000"/>
            </a:schemeClr>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4956" name="Rectangle 28"/>
          <p:cNvSpPr>
            <a:spLocks noChangeArrowheads="1"/>
          </p:cNvSpPr>
          <p:nvPr/>
        </p:nvSpPr>
        <p:spPr bwMode="auto">
          <a:xfrm>
            <a:off x="4787900" y="2349500"/>
            <a:ext cx="2087563" cy="1728788"/>
          </a:xfrm>
          <a:prstGeom prst="rect">
            <a:avLst/>
          </a:prstGeom>
          <a:solidFill>
            <a:srgbClr val="FF0000">
              <a:alpha val="46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4945" name="Rectangle 17"/>
          <p:cNvSpPr>
            <a:spLocks noChangeArrowheads="1"/>
          </p:cNvSpPr>
          <p:nvPr/>
        </p:nvSpPr>
        <p:spPr bwMode="auto">
          <a:xfrm>
            <a:off x="4211638" y="1916113"/>
            <a:ext cx="2952750" cy="2879725"/>
          </a:xfrm>
          <a:prstGeom prst="rect">
            <a:avLst/>
          </a:prstGeom>
          <a:solidFill>
            <a:srgbClr val="FFFF99">
              <a:alpha val="69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24955" name="Rectangle 27"/>
          <p:cNvSpPr>
            <a:spLocks noChangeArrowheads="1"/>
          </p:cNvSpPr>
          <p:nvPr/>
        </p:nvSpPr>
        <p:spPr bwMode="auto">
          <a:xfrm>
            <a:off x="4643438" y="2420938"/>
            <a:ext cx="2087562" cy="1728787"/>
          </a:xfrm>
          <a:prstGeom prst="rect">
            <a:avLst/>
          </a:prstGeom>
          <a:solidFill>
            <a:srgbClr val="FF0000">
              <a:alpha val="46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4934" name="Text Box 6"/>
          <p:cNvSpPr txBox="1">
            <a:spLocks noChangeArrowheads="1"/>
          </p:cNvSpPr>
          <p:nvPr/>
        </p:nvSpPr>
        <p:spPr bwMode="auto">
          <a:xfrm>
            <a:off x="900113" y="908050"/>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t>&lt;div type=”cap-desc” id=”HA-023-1”&gt;</a:t>
            </a:r>
            <a:endParaRPr lang="en-GB" altLang="sv-SE"/>
          </a:p>
        </p:txBody>
      </p:sp>
      <p:sp>
        <p:nvSpPr>
          <p:cNvPr id="124935" name="Text Box 7"/>
          <p:cNvSpPr txBox="1">
            <a:spLocks noChangeArrowheads="1"/>
          </p:cNvSpPr>
          <p:nvPr/>
        </p:nvSpPr>
        <p:spPr bwMode="auto">
          <a:xfrm>
            <a:off x="1258888" y="1196975"/>
            <a:ext cx="540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sv-SE"/>
              <a:t>&lt;head&gt;</a:t>
            </a:r>
            <a:r>
              <a:rPr lang="en-GB" altLang="sv-SE" b="1"/>
              <a:t>Key, Ellen</a:t>
            </a:r>
            <a:r>
              <a:rPr lang="en-GB" altLang="sv-SE"/>
              <a:t>&lt;/head&gt; </a:t>
            </a:r>
          </a:p>
        </p:txBody>
      </p:sp>
      <p:grpSp>
        <p:nvGrpSpPr>
          <p:cNvPr id="124943" name="Group 15"/>
          <p:cNvGrpSpPr>
            <a:grpSpLocks/>
          </p:cNvGrpSpPr>
          <p:nvPr/>
        </p:nvGrpSpPr>
        <p:grpSpPr bwMode="auto">
          <a:xfrm>
            <a:off x="900113" y="1916113"/>
            <a:ext cx="3311525" cy="2879725"/>
            <a:chOff x="1474" y="1117"/>
            <a:chExt cx="2086" cy="1814"/>
          </a:xfrm>
        </p:grpSpPr>
        <p:sp>
          <p:nvSpPr>
            <p:cNvPr id="124936" name="Rectangle 8"/>
            <p:cNvSpPr>
              <a:spLocks noChangeArrowheads="1"/>
            </p:cNvSpPr>
            <p:nvPr/>
          </p:nvSpPr>
          <p:spPr bwMode="auto">
            <a:xfrm>
              <a:off x="1474" y="1117"/>
              <a:ext cx="1860" cy="1814"/>
            </a:xfrm>
            <a:prstGeom prst="rect">
              <a:avLst/>
            </a:prstGeom>
            <a:solidFill>
              <a:srgbClr val="FFFF99">
                <a:alpha val="69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grpSp>
          <p:nvGrpSpPr>
            <p:cNvPr id="124942" name="Group 14"/>
            <p:cNvGrpSpPr>
              <a:grpSpLocks/>
            </p:cNvGrpSpPr>
            <p:nvPr/>
          </p:nvGrpSpPr>
          <p:grpSpPr bwMode="auto">
            <a:xfrm>
              <a:off x="1519" y="1207"/>
              <a:ext cx="2041" cy="1636"/>
              <a:chOff x="1519" y="1207"/>
              <a:chExt cx="2041" cy="1636"/>
            </a:xfrm>
          </p:grpSpPr>
          <p:sp>
            <p:nvSpPr>
              <p:cNvPr id="124938" name="Text Box 10"/>
              <p:cNvSpPr txBox="1">
                <a:spLocks noChangeArrowheads="1"/>
              </p:cNvSpPr>
              <p:nvPr/>
            </p:nvSpPr>
            <p:spPr bwMode="auto">
              <a:xfrm>
                <a:off x="1519" y="1480"/>
                <a:ext cx="1769"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sv-SE" sz="1400"/>
                  <a:t>&lt;persName&gt;</a:t>
                </a:r>
                <a:endParaRPr lang="en-GB" altLang="sv-SE" sz="1400" b="1"/>
              </a:p>
              <a:p>
                <a:r>
                  <a:rPr lang="en-GB" altLang="sv-SE" sz="1400" b="1"/>
                  <a:t> </a:t>
                </a:r>
                <a:r>
                  <a:rPr lang="en-GB" altLang="sv-SE" sz="1400"/>
                  <a:t> &lt;foreName&gt;</a:t>
                </a:r>
                <a:r>
                  <a:rPr lang="en-GB" altLang="sv-SE" sz="1400" b="1"/>
                  <a:t>Ellen</a:t>
                </a:r>
                <a:r>
                  <a:rPr lang="en-GB" altLang="sv-SE" sz="1400"/>
                  <a:t>&lt;/foreName&gt; </a:t>
                </a:r>
                <a:endParaRPr lang="en-GB" altLang="sv-SE" sz="1400" b="1"/>
              </a:p>
              <a:p>
                <a:r>
                  <a:rPr lang="en-GB" altLang="sv-SE" sz="1400" b="1"/>
                  <a:t> </a:t>
                </a:r>
                <a:r>
                  <a:rPr lang="en-GB" altLang="sv-SE" sz="1400"/>
                  <a:t> &lt;surname&gt;</a:t>
                </a:r>
                <a:r>
                  <a:rPr lang="en-GB" altLang="sv-SE" sz="1400" b="1"/>
                  <a:t>Key</a:t>
                </a:r>
                <a:r>
                  <a:rPr lang="en-GB" altLang="sv-SE" sz="1400"/>
                  <a:t>&lt;/surname&gt; </a:t>
                </a:r>
                <a:endParaRPr lang="en-GB" altLang="sv-SE" sz="1400" b="1"/>
              </a:p>
              <a:p>
                <a:r>
                  <a:rPr lang="en-GB" altLang="sv-SE" sz="1400" b="1"/>
                  <a:t> </a:t>
                </a:r>
                <a:r>
                  <a:rPr lang="en-GB" altLang="sv-SE" sz="1400"/>
                  <a:t> &lt;/persName&gt;</a:t>
                </a:r>
              </a:p>
            </p:txBody>
          </p:sp>
          <p:sp>
            <p:nvSpPr>
              <p:cNvPr id="124939" name="Text Box 11"/>
              <p:cNvSpPr txBox="1">
                <a:spLocks noChangeArrowheads="1"/>
              </p:cNvSpPr>
              <p:nvPr/>
            </p:nvSpPr>
            <p:spPr bwMode="auto">
              <a:xfrm>
                <a:off x="1610" y="1207"/>
                <a:ext cx="15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sv-SE" sz="1400"/>
                  <a:t>&lt;div type="</a:t>
                </a:r>
                <a:r>
                  <a:rPr lang="en-GB" altLang="sv-SE" sz="1400" b="1"/>
                  <a:t>bio-data</a:t>
                </a:r>
                <a:r>
                  <a:rPr lang="en-GB" altLang="sv-SE" sz="1400"/>
                  <a:t>"&gt;</a:t>
                </a:r>
                <a:r>
                  <a:rPr lang="en-GB" altLang="sv-SE" sz="1600"/>
                  <a:t> </a:t>
                </a:r>
              </a:p>
            </p:txBody>
          </p:sp>
          <p:sp>
            <p:nvSpPr>
              <p:cNvPr id="124940" name="Text Box 12"/>
              <p:cNvSpPr txBox="1">
                <a:spLocks noChangeArrowheads="1"/>
              </p:cNvSpPr>
              <p:nvPr/>
            </p:nvSpPr>
            <p:spPr bwMode="auto">
              <a:xfrm>
                <a:off x="1519" y="2115"/>
                <a:ext cx="2041"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sv-SE" sz="1400"/>
                  <a:t>&lt;dateStruct type=“birth”&gt;</a:t>
                </a:r>
                <a:endParaRPr lang="en-GB" altLang="sv-SE" sz="1400" b="1"/>
              </a:p>
              <a:p>
                <a:r>
                  <a:rPr lang="en-GB" altLang="sv-SE" sz="1400" b="1"/>
                  <a:t> </a:t>
                </a:r>
                <a:r>
                  <a:rPr lang="en-GB" altLang="sv-SE" sz="1400"/>
                  <a:t> &lt;year value="</a:t>
                </a:r>
                <a:r>
                  <a:rPr lang="en-GB" altLang="sv-SE" sz="1400" b="1"/>
                  <a:t>1855</a:t>
                </a:r>
                <a:r>
                  <a:rPr lang="en-GB" altLang="sv-SE" sz="1400"/>
                  <a:t>"&gt;</a:t>
                </a:r>
                <a:r>
                  <a:rPr lang="en-GB" altLang="sv-SE" sz="1400" b="1"/>
                  <a:t>1855</a:t>
                </a:r>
                <a:r>
                  <a:rPr lang="en-GB" altLang="sv-SE" sz="1400"/>
                  <a:t>&lt;/year&gt; </a:t>
                </a:r>
                <a:endParaRPr lang="en-GB" altLang="sv-SE" sz="1400" b="1"/>
              </a:p>
              <a:p>
                <a:r>
                  <a:rPr lang="en-GB" altLang="sv-SE" sz="1400"/>
                  <a:t>&lt;/dateStruct&gt;</a:t>
                </a:r>
              </a:p>
              <a:p>
                <a:r>
                  <a:rPr lang="sv-SE" altLang="sv-SE" sz="1400"/>
                  <a:t>… and so on</a:t>
                </a:r>
              </a:p>
              <a:p>
                <a:r>
                  <a:rPr lang="sv-SE" altLang="sv-SE" sz="1400"/>
                  <a:t>&lt;/div&gt;</a:t>
                </a:r>
                <a:endParaRPr lang="en-GB" altLang="sv-SE" sz="1400"/>
              </a:p>
            </p:txBody>
          </p:sp>
        </p:grpSp>
      </p:grpSp>
      <p:sp>
        <p:nvSpPr>
          <p:cNvPr id="124950" name="Rectangle 22"/>
          <p:cNvSpPr>
            <a:spLocks noChangeArrowheads="1"/>
          </p:cNvSpPr>
          <p:nvPr/>
        </p:nvSpPr>
        <p:spPr bwMode="auto">
          <a:xfrm>
            <a:off x="4500563" y="2565400"/>
            <a:ext cx="2087562" cy="1728788"/>
          </a:xfrm>
          <a:prstGeom prst="rect">
            <a:avLst/>
          </a:prstGeom>
          <a:solidFill>
            <a:srgbClr val="FF0000">
              <a:alpha val="81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4951" name="Text Box 23"/>
          <p:cNvSpPr txBox="1">
            <a:spLocks noChangeArrowheads="1"/>
          </p:cNvSpPr>
          <p:nvPr/>
        </p:nvSpPr>
        <p:spPr bwMode="auto">
          <a:xfrm>
            <a:off x="4427538" y="2708275"/>
            <a:ext cx="23764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sv-SE" sz="1400"/>
              <a:t>&lt;div type="</a:t>
            </a:r>
            <a:r>
              <a:rPr lang="en-GB" altLang="sv-SE" sz="1400" b="1"/>
              <a:t>occupation</a:t>
            </a:r>
            <a:r>
              <a:rPr lang="en-GB" altLang="sv-SE" sz="1400"/>
              <a:t>"&gt;</a:t>
            </a:r>
            <a:endParaRPr lang="en-GB" altLang="sv-SE" sz="1400" b="1"/>
          </a:p>
          <a:p>
            <a:r>
              <a:rPr lang="en-GB" altLang="sv-SE" sz="1400" b="1"/>
              <a:t> </a:t>
            </a:r>
            <a:r>
              <a:rPr lang="en-GB" altLang="sv-SE" sz="1400"/>
              <a:t>&lt;head&gt;Profession&lt;/head&gt; </a:t>
            </a:r>
          </a:p>
          <a:p>
            <a:r>
              <a:rPr lang="en-GB" altLang="sv-SE" sz="1400"/>
              <a:t> &lt;p&gt;&lt;rs type="</a:t>
            </a:r>
            <a:r>
              <a:rPr lang="en-GB" altLang="sv-SE" sz="1400" b="1"/>
              <a:t>title1</a:t>
            </a:r>
            <a:r>
              <a:rPr lang="en-GB" altLang="sv-SE" sz="1400"/>
              <a:t>“&gt;  </a:t>
            </a:r>
            <a:br>
              <a:rPr lang="en-GB" altLang="sv-SE" sz="1400"/>
            </a:br>
            <a:r>
              <a:rPr lang="en-GB" altLang="sv-SE" sz="1400"/>
              <a:t>   </a:t>
            </a:r>
            <a:r>
              <a:rPr lang="en-GB" altLang="sv-SE" sz="1400" b="1"/>
              <a:t>Author</a:t>
            </a:r>
            <a:r>
              <a:rPr lang="en-GB" altLang="sv-SE" sz="1400"/>
              <a:t>&lt;/rs&gt;&lt;/p&gt;</a:t>
            </a:r>
          </a:p>
          <a:p>
            <a:r>
              <a:rPr lang="en-GB" altLang="sv-SE" sz="1400"/>
              <a:t>&lt;/div&gt;</a:t>
            </a:r>
          </a:p>
        </p:txBody>
      </p:sp>
      <p:sp>
        <p:nvSpPr>
          <p:cNvPr id="124952" name="Text Box 24"/>
          <p:cNvSpPr txBox="1">
            <a:spLocks noChangeArrowheads="1"/>
          </p:cNvSpPr>
          <p:nvPr/>
        </p:nvSpPr>
        <p:spPr bwMode="auto">
          <a:xfrm>
            <a:off x="4211638" y="2060575"/>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sv-SE" sz="1400"/>
              <a:t>&lt;div type=“</a:t>
            </a:r>
            <a:r>
              <a:rPr lang="en-GB" altLang="sv-SE" sz="1400" b="1"/>
              <a:t>activity</a:t>
            </a:r>
            <a:r>
              <a:rPr lang="en-GB" altLang="sv-SE" sz="1400"/>
              <a:t>"&gt;</a:t>
            </a:r>
          </a:p>
        </p:txBody>
      </p:sp>
      <p:sp>
        <p:nvSpPr>
          <p:cNvPr id="124954" name="Text Box 26"/>
          <p:cNvSpPr txBox="1">
            <a:spLocks noChangeArrowheads="1"/>
          </p:cNvSpPr>
          <p:nvPr/>
        </p:nvSpPr>
        <p:spPr bwMode="auto">
          <a:xfrm>
            <a:off x="4211638" y="4437063"/>
            <a:ext cx="1008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400"/>
              <a:t>&lt;/div&gt;</a:t>
            </a:r>
            <a:endParaRPr lang="en-GB" altLang="sv-SE" sz="1400"/>
          </a:p>
        </p:txBody>
      </p:sp>
      <p:sp>
        <p:nvSpPr>
          <p:cNvPr id="124957" name="Text Box 29"/>
          <p:cNvSpPr txBox="1">
            <a:spLocks noChangeArrowheads="1"/>
          </p:cNvSpPr>
          <p:nvPr/>
        </p:nvSpPr>
        <p:spPr bwMode="auto">
          <a:xfrm>
            <a:off x="971550" y="55895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t>&lt;/div&gt;</a:t>
            </a:r>
            <a:endParaRPr lang="en-GB" altLang="sv-SE"/>
          </a:p>
        </p:txBody>
      </p:sp>
      <p:sp>
        <p:nvSpPr>
          <p:cNvPr id="124959" name="Text Box 31"/>
          <p:cNvSpPr txBox="1">
            <a:spLocks noChangeArrowheads="1"/>
          </p:cNvSpPr>
          <p:nvPr/>
        </p:nvSpPr>
        <p:spPr bwMode="auto">
          <a:xfrm>
            <a:off x="7308850" y="638175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a:sym typeface="Wingdings" panose="05000000000000000000" pitchFamily="2" charset="2"/>
                <a:hlinkClick r:id="" action="ppaction://noaction"/>
              </a:rPr>
              <a:t></a:t>
            </a:r>
            <a:endParaRPr lang="en-GB" altLang="sv-SE"/>
          </a:p>
        </p:txBody>
      </p:sp>
      <p:grpSp>
        <p:nvGrpSpPr>
          <p:cNvPr id="124979" name="Group 51"/>
          <p:cNvGrpSpPr>
            <a:grpSpLocks/>
          </p:cNvGrpSpPr>
          <p:nvPr/>
        </p:nvGrpSpPr>
        <p:grpSpPr bwMode="auto">
          <a:xfrm>
            <a:off x="7380288" y="1916113"/>
            <a:ext cx="1296987" cy="2881312"/>
            <a:chOff x="4649" y="1207"/>
            <a:chExt cx="817" cy="1815"/>
          </a:xfrm>
        </p:grpSpPr>
        <p:grpSp>
          <p:nvGrpSpPr>
            <p:cNvPr id="124977" name="Group 49"/>
            <p:cNvGrpSpPr>
              <a:grpSpLocks/>
            </p:cNvGrpSpPr>
            <p:nvPr/>
          </p:nvGrpSpPr>
          <p:grpSpPr bwMode="auto">
            <a:xfrm>
              <a:off x="4649" y="1207"/>
              <a:ext cx="817" cy="1815"/>
              <a:chOff x="4649" y="1207"/>
              <a:chExt cx="817" cy="1815"/>
            </a:xfrm>
          </p:grpSpPr>
          <p:sp>
            <p:nvSpPr>
              <p:cNvPr id="124966" name="Rectangle 38"/>
              <p:cNvSpPr>
                <a:spLocks noChangeArrowheads="1"/>
              </p:cNvSpPr>
              <p:nvPr/>
            </p:nvSpPr>
            <p:spPr bwMode="auto">
              <a:xfrm>
                <a:off x="4649" y="1207"/>
                <a:ext cx="590" cy="1815"/>
              </a:xfrm>
              <a:prstGeom prst="rect">
                <a:avLst/>
              </a:prstGeom>
              <a:solidFill>
                <a:srgbClr val="FFFF99">
                  <a:alpha val="66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sv-SE"/>
              </a:p>
            </p:txBody>
          </p:sp>
          <p:sp>
            <p:nvSpPr>
              <p:cNvPr id="124969" name="Text Box 41"/>
              <p:cNvSpPr txBox="1">
                <a:spLocks noChangeArrowheads="1"/>
              </p:cNvSpPr>
              <p:nvPr/>
            </p:nvSpPr>
            <p:spPr bwMode="auto">
              <a:xfrm>
                <a:off x="4649" y="1298"/>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400"/>
                  <a:t>&lt;div type=</a:t>
                </a:r>
                <a:endParaRPr lang="en-GB" altLang="sv-SE" sz="1400"/>
              </a:p>
            </p:txBody>
          </p:sp>
          <p:sp>
            <p:nvSpPr>
              <p:cNvPr id="124976" name="Text Box 48"/>
              <p:cNvSpPr txBox="1">
                <a:spLocks noChangeArrowheads="1"/>
              </p:cNvSpPr>
              <p:nvPr/>
            </p:nvSpPr>
            <p:spPr bwMode="auto">
              <a:xfrm>
                <a:off x="4694" y="2795"/>
                <a:ext cx="6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400"/>
                  <a:t>&lt;/div&gt;</a:t>
                </a:r>
                <a:endParaRPr lang="en-GB" altLang="sv-SE" sz="1400"/>
              </a:p>
            </p:txBody>
          </p:sp>
        </p:grpSp>
        <p:sp>
          <p:nvSpPr>
            <p:cNvPr id="124978" name="Rectangle 50"/>
            <p:cNvSpPr>
              <a:spLocks noChangeArrowheads="1"/>
            </p:cNvSpPr>
            <p:nvPr/>
          </p:nvSpPr>
          <p:spPr bwMode="auto">
            <a:xfrm>
              <a:off x="4740" y="1616"/>
              <a:ext cx="499" cy="1089"/>
            </a:xfrm>
            <a:prstGeom prst="rect">
              <a:avLst/>
            </a:prstGeom>
            <a:solidFill>
              <a:srgbClr val="FF0000">
                <a:alpha val="46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oady">
  <a:themeElements>
    <a:clrScheme name="db-desig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50000"/>
            <a:alpha val="10000"/>
          </a:schemeClr>
        </a:solidFill>
        <a:ln w="25400" cap="flat" cmpd="sng" algn="ctr">
          <a:solidFill>
            <a:srgbClr val="C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dirty="0" smtClean="0"/>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b-design-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desig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design-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design-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desig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desig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desig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306737</TotalTime>
  <Words>504</Words>
  <Application>Microsoft Office PowerPoint</Application>
  <PresentationFormat>On-screen Show (4:3)</PresentationFormat>
  <Paragraphs>199</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Times New Roman</vt:lpstr>
      <vt:lpstr>Wingdings</vt:lpstr>
      <vt:lpstr>Arial Black</vt:lpstr>
      <vt:lpstr>Pixel</vt:lpstr>
      <vt:lpstr>broady</vt:lpstr>
      <vt:lpstr>PowerPoint Presentation</vt:lpstr>
      <vt:lpstr>Formation for the public sphere  – a collective biography </vt:lpstr>
      <vt:lpstr>Formation for the Public Sphere - Introduction</vt:lpstr>
      <vt:lpstr>The concept of symbolic capital </vt:lpstr>
      <vt:lpstr>PowerPoint Presentation</vt:lpstr>
      <vt:lpstr>Prosopography</vt:lpstr>
      <vt:lpstr>Types of capital</vt:lpstr>
      <vt:lpstr>Capital Descriptions </vt:lpstr>
      <vt:lpstr>PowerPoint Presentation</vt:lpstr>
      <vt:lpstr>Capital Descriptions </vt:lpstr>
      <vt:lpstr>PowerPoint Presentation</vt:lpstr>
      <vt:lpstr>TEI example</vt:lpstr>
      <vt:lpstr>Output (so far)</vt:lpstr>
      <vt:lpstr>PowerPoint Presentation</vt:lpstr>
      <vt:lpstr>Output (so far)</vt:lpstr>
      <vt:lpstr>PowerPoint Presentation</vt:lpstr>
      <vt:lpstr>Output (so far)</vt:lpstr>
      <vt:lpstr>PowerPoint Presentation</vt:lpstr>
      <vt:lpstr>Output (so far)</vt:lpstr>
      <vt:lpstr>PowerPoint Presentation</vt:lpstr>
      <vt:lpstr>Output (so far)</vt:lpstr>
      <vt:lpstr>PowerPoint Presentation</vt:lpstr>
      <vt:lpstr>Output (so far)</vt:lpstr>
      <vt:lpstr>PowerPoint Presentation</vt:lpstr>
    </vt:vector>
  </TitlesOfParts>
  <Company>Uppsala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for the public sphere – a collective biography</dc:title>
  <dc:creator>Monica Langerth Zetterman</dc:creator>
  <cp:lastModifiedBy>Donald Broady</cp:lastModifiedBy>
  <cp:revision>91</cp:revision>
  <cp:lastPrinted>1601-01-01T00:00:00Z</cp:lastPrinted>
  <dcterms:created xsi:type="dcterms:W3CDTF">2003-08-28T08:58:33Z</dcterms:created>
  <dcterms:modified xsi:type="dcterms:W3CDTF">2020-02-17T10:42:59Z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